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Lst>
  <p:sldSz cx="18288000" cy="10287000"/>
  <p:notesSz cx="6858000" cy="9144000"/>
  <p:embeddedFontLst>
    <p:embeddedFont>
      <p:font typeface="Calibri" panose="020F0502020204030204" pitchFamily="34" charset="0"/>
      <p:regular r:id="rId11"/>
      <p:bold r:id="rId12"/>
      <p:italic r:id="rId13"/>
      <p:boldItalic r:id="rId14"/>
    </p:embeddedFont>
    <p:embeddedFont>
      <p:font typeface="Poppins Light" panose="00000400000000000000" charset="0"/>
      <p:regular r:id="rId15"/>
    </p:embeddedFont>
    <p:embeddedFont>
      <p:font typeface="Poppins Light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94" autoAdjust="0"/>
    <p:restoredTop sz="94622" autoAdjust="0"/>
  </p:normalViewPr>
  <p:slideViewPr>
    <p:cSldViewPr>
      <p:cViewPr varScale="1">
        <p:scale>
          <a:sx n="49" d="100"/>
          <a:sy n="49" d="100"/>
        </p:scale>
        <p:origin x="588"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jpeg>
</file>

<file path=ppt/media/image2.jpeg>
</file>

<file path=ppt/media/image3.jpeg>
</file>

<file path=ppt/media/image4.png>
</file>

<file path=ppt/media/image5.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11/6/2020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CFC"/>
        </a:solidFill>
        <a:effectLst/>
      </p:bgPr>
    </p:bg>
    <p:spTree>
      <p:nvGrpSpPr>
        <p:cNvPr id="1" name=""/>
        <p:cNvGrpSpPr/>
        <p:nvPr/>
      </p:nvGrpSpPr>
      <p:grpSpPr>
        <a:xfrm>
          <a:off x="0" y="0"/>
          <a:ext cx="0" cy="0"/>
          <a:chOff x="0" y="0"/>
          <a:chExt cx="0" cy="0"/>
        </a:xfrm>
      </p:grpSpPr>
      <p:grpSp>
        <p:nvGrpSpPr>
          <p:cNvPr id="2" name="Group 2"/>
          <p:cNvGrpSpPr/>
          <p:nvPr/>
        </p:nvGrpSpPr>
        <p:grpSpPr>
          <a:xfrm>
            <a:off x="401566" y="0"/>
            <a:ext cx="142711" cy="10287000"/>
            <a:chOff x="0" y="0"/>
            <a:chExt cx="190282" cy="13716000"/>
          </a:xfrm>
        </p:grpSpPr>
        <p:sp>
          <p:nvSpPr>
            <p:cNvPr id="3" name="AutoShape 3"/>
            <p:cNvSpPr/>
            <p:nvPr/>
          </p:nvSpPr>
          <p:spPr>
            <a:xfrm>
              <a:off x="88791" y="0"/>
              <a:ext cx="12700" cy="13716000"/>
            </a:xfrm>
            <a:prstGeom prst="rect">
              <a:avLst/>
            </a:prstGeom>
            <a:solidFill>
              <a:srgbClr val="141414"/>
            </a:solidFill>
          </p:spPr>
        </p:sp>
        <p:sp>
          <p:nvSpPr>
            <p:cNvPr id="4" name="AutoShape 4"/>
            <p:cNvSpPr/>
            <p:nvPr/>
          </p:nvSpPr>
          <p:spPr>
            <a:xfrm>
              <a:off x="0" y="5820971"/>
              <a:ext cx="190282" cy="2074059"/>
            </a:xfrm>
            <a:prstGeom prst="rect">
              <a:avLst/>
            </a:prstGeom>
            <a:solidFill>
              <a:srgbClr val="DD211D"/>
            </a:solidFill>
          </p:spPr>
        </p:sp>
      </p:grpSp>
      <p:grpSp>
        <p:nvGrpSpPr>
          <p:cNvPr id="5" name="Group 5"/>
          <p:cNvGrpSpPr/>
          <p:nvPr/>
        </p:nvGrpSpPr>
        <p:grpSpPr>
          <a:xfrm>
            <a:off x="8115300" y="3109017"/>
            <a:ext cx="9144000" cy="4546901"/>
            <a:chOff x="0" y="0"/>
            <a:chExt cx="12192000" cy="6062535"/>
          </a:xfrm>
        </p:grpSpPr>
        <p:sp>
          <p:nvSpPr>
            <p:cNvPr id="6" name="TextBox 6"/>
            <p:cNvSpPr txBox="1"/>
            <p:nvPr/>
          </p:nvSpPr>
          <p:spPr>
            <a:xfrm>
              <a:off x="0" y="114300"/>
              <a:ext cx="12192000" cy="4740804"/>
            </a:xfrm>
            <a:prstGeom prst="rect">
              <a:avLst/>
            </a:prstGeom>
          </p:spPr>
          <p:txBody>
            <a:bodyPr lIns="0" tIns="0" rIns="0" bIns="0" rtlCol="0" anchor="t">
              <a:spAutoFit/>
            </a:bodyPr>
            <a:lstStyle/>
            <a:p>
              <a:pPr algn="r">
                <a:lnSpc>
                  <a:spcPts val="13750"/>
                </a:lnSpc>
              </a:pPr>
              <a:r>
                <a:rPr lang="en-US" sz="12499" spc="-124">
                  <a:solidFill>
                    <a:srgbClr val="141414"/>
                  </a:solidFill>
                  <a:latin typeface="Poppins Bold Bold"/>
                </a:rPr>
                <a:t>Team:</a:t>
              </a:r>
            </a:p>
            <a:p>
              <a:pPr algn="r">
                <a:lnSpc>
                  <a:spcPts val="13750"/>
                </a:lnSpc>
              </a:pPr>
              <a:r>
                <a:rPr lang="en-US" sz="12499" spc="-124">
                  <a:solidFill>
                    <a:srgbClr val="DD211D"/>
                  </a:solidFill>
                  <a:latin typeface="Poppins Bold Bold"/>
                </a:rPr>
                <a:t>Encephlon</a:t>
              </a:r>
            </a:p>
          </p:txBody>
        </p:sp>
        <p:sp>
          <p:nvSpPr>
            <p:cNvPr id="7" name="TextBox 7"/>
            <p:cNvSpPr txBox="1"/>
            <p:nvPr/>
          </p:nvSpPr>
          <p:spPr>
            <a:xfrm>
              <a:off x="1230861" y="5354139"/>
              <a:ext cx="10961139" cy="708395"/>
            </a:xfrm>
            <a:prstGeom prst="rect">
              <a:avLst/>
            </a:prstGeom>
          </p:spPr>
          <p:txBody>
            <a:bodyPr lIns="0" tIns="0" rIns="0" bIns="0" rtlCol="0" anchor="t">
              <a:spAutoFit/>
            </a:bodyPr>
            <a:lstStyle/>
            <a:p>
              <a:pPr algn="r">
                <a:lnSpc>
                  <a:spcPts val="4479"/>
                </a:lnSpc>
              </a:pPr>
              <a:r>
                <a:rPr lang="en-US" sz="3199">
                  <a:solidFill>
                    <a:srgbClr val="141414"/>
                  </a:solidFill>
                  <a:latin typeface="Poppins Light Bold"/>
                </a:rPr>
                <a:t>Skin Disease Analysis</a:t>
              </a:r>
            </a:p>
          </p:txBody>
        </p:sp>
      </p:grpSp>
      <p:grpSp>
        <p:nvGrpSpPr>
          <p:cNvPr id="8" name="Group 8"/>
          <p:cNvGrpSpPr/>
          <p:nvPr/>
        </p:nvGrpSpPr>
        <p:grpSpPr>
          <a:xfrm>
            <a:off x="16773722" y="8826675"/>
            <a:ext cx="485578" cy="431625"/>
            <a:chOff x="0" y="0"/>
            <a:chExt cx="647437" cy="575500"/>
          </a:xfrm>
        </p:grpSpPr>
        <p:sp>
          <p:nvSpPr>
            <p:cNvPr id="9" name="AutoShape 9"/>
            <p:cNvSpPr/>
            <p:nvPr/>
          </p:nvSpPr>
          <p:spPr>
            <a:xfrm>
              <a:off x="0" y="0"/>
              <a:ext cx="647437" cy="575500"/>
            </a:xfrm>
            <a:prstGeom prst="rect">
              <a:avLst/>
            </a:prstGeom>
            <a:solidFill>
              <a:srgbClr val="DD211D"/>
            </a:solidFill>
          </p:spPr>
        </p:sp>
        <p:grpSp>
          <p:nvGrpSpPr>
            <p:cNvPr id="10" name="Group 10"/>
            <p:cNvGrpSpPr/>
            <p:nvPr/>
          </p:nvGrpSpPr>
          <p:grpSpPr>
            <a:xfrm>
              <a:off x="0" y="171992"/>
              <a:ext cx="517352" cy="231517"/>
              <a:chOff x="0" y="0"/>
              <a:chExt cx="959235" cy="429260"/>
            </a:xfrm>
          </p:grpSpPr>
          <p:sp>
            <p:nvSpPr>
              <p:cNvPr id="11" name="Freeform 11"/>
              <p:cNvSpPr/>
              <p:nvPr/>
            </p:nvSpPr>
            <p:spPr>
              <a:xfrm>
                <a:off x="0" y="-5080"/>
                <a:ext cx="959235" cy="434340"/>
              </a:xfrm>
              <a:custGeom>
                <a:avLst/>
                <a:gdLst/>
                <a:ahLst/>
                <a:cxnLst/>
                <a:rect l="l" t="t" r="r" b="b"/>
                <a:pathLst>
                  <a:path w="959235" h="434340">
                    <a:moveTo>
                      <a:pt x="941455" y="187960"/>
                    </a:moveTo>
                    <a:lnTo>
                      <a:pt x="679835" y="11430"/>
                    </a:lnTo>
                    <a:cubicBezTo>
                      <a:pt x="662055" y="0"/>
                      <a:pt x="639195" y="3810"/>
                      <a:pt x="626495" y="21590"/>
                    </a:cubicBezTo>
                    <a:cubicBezTo>
                      <a:pt x="615065" y="39370"/>
                      <a:pt x="618875" y="62230"/>
                      <a:pt x="636655" y="74930"/>
                    </a:cubicBezTo>
                    <a:lnTo>
                      <a:pt x="795405" y="181610"/>
                    </a:lnTo>
                    <a:lnTo>
                      <a:pt x="0" y="181610"/>
                    </a:lnTo>
                    <a:lnTo>
                      <a:pt x="0" y="257810"/>
                    </a:lnTo>
                    <a:lnTo>
                      <a:pt x="795405" y="257810"/>
                    </a:lnTo>
                    <a:lnTo>
                      <a:pt x="636655" y="364490"/>
                    </a:lnTo>
                    <a:cubicBezTo>
                      <a:pt x="618875" y="375920"/>
                      <a:pt x="615065" y="400050"/>
                      <a:pt x="626495" y="417830"/>
                    </a:cubicBezTo>
                    <a:cubicBezTo>
                      <a:pt x="634115" y="429260"/>
                      <a:pt x="645545" y="434340"/>
                      <a:pt x="658245" y="434340"/>
                    </a:cubicBezTo>
                    <a:cubicBezTo>
                      <a:pt x="665865" y="434340"/>
                      <a:pt x="673485" y="431800"/>
                      <a:pt x="679835" y="427990"/>
                    </a:cubicBezTo>
                    <a:lnTo>
                      <a:pt x="942725" y="251460"/>
                    </a:lnTo>
                    <a:cubicBezTo>
                      <a:pt x="952885" y="243840"/>
                      <a:pt x="959235" y="232410"/>
                      <a:pt x="959235" y="219710"/>
                    </a:cubicBezTo>
                    <a:cubicBezTo>
                      <a:pt x="959235" y="207010"/>
                      <a:pt x="952885" y="195580"/>
                      <a:pt x="941455" y="187960"/>
                    </a:cubicBezTo>
                    <a:close/>
                  </a:path>
                </a:pathLst>
              </a:custGeom>
              <a:solidFill>
                <a:srgbClr val="FDFCFC"/>
              </a:solidFill>
            </p:spPr>
          </p:sp>
        </p:grpSp>
      </p:grpSp>
      <p:pic>
        <p:nvPicPr>
          <p:cNvPr id="12" name="Picture 12"/>
          <p:cNvPicPr>
            <a:picLocks noChangeAspect="1"/>
          </p:cNvPicPr>
          <p:nvPr/>
        </p:nvPicPr>
        <p:blipFill>
          <a:blip r:embed="rId2"/>
          <a:srcRect l="23656" t="9153" r="37210"/>
          <a:stretch>
            <a:fillRect/>
          </a:stretch>
        </p:blipFill>
        <p:spPr>
          <a:xfrm>
            <a:off x="1028700" y="0"/>
            <a:ext cx="6656689" cy="10287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rcRect t="13611" b="13611"/>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8686400" y="1470401"/>
            <a:ext cx="8572900" cy="512862"/>
          </a:xfrm>
          <a:prstGeom prst="rect">
            <a:avLst/>
          </a:prstGeom>
        </p:spPr>
        <p:txBody>
          <a:bodyPr lIns="0" tIns="0" rIns="0" bIns="0" rtlCol="0" anchor="t">
            <a:spAutoFit/>
          </a:bodyPr>
          <a:lstStyle/>
          <a:p>
            <a:pPr algn="r">
              <a:lnSpc>
                <a:spcPts val="4200"/>
              </a:lnSpc>
            </a:pPr>
            <a:r>
              <a:rPr lang="en-US" sz="3000">
                <a:solidFill>
                  <a:srgbClr val="141414"/>
                </a:solidFill>
                <a:latin typeface="Poppins Bold Bold"/>
              </a:rPr>
              <a:t>Death Counter</a:t>
            </a:r>
          </a:p>
        </p:txBody>
      </p:sp>
      <p:grpSp>
        <p:nvGrpSpPr>
          <p:cNvPr id="3" name="Group 3"/>
          <p:cNvGrpSpPr/>
          <p:nvPr/>
        </p:nvGrpSpPr>
        <p:grpSpPr>
          <a:xfrm>
            <a:off x="5066900" y="4702270"/>
            <a:ext cx="12192400" cy="4556030"/>
            <a:chOff x="0" y="0"/>
            <a:chExt cx="16256533" cy="6074706"/>
          </a:xfrm>
        </p:grpSpPr>
        <p:sp>
          <p:nvSpPr>
            <p:cNvPr id="4" name="TextBox 4"/>
            <p:cNvSpPr txBox="1"/>
            <p:nvPr/>
          </p:nvSpPr>
          <p:spPr>
            <a:xfrm>
              <a:off x="0" y="133350"/>
              <a:ext cx="16256533" cy="2789396"/>
            </a:xfrm>
            <a:prstGeom prst="rect">
              <a:avLst/>
            </a:prstGeom>
          </p:spPr>
          <p:txBody>
            <a:bodyPr lIns="0" tIns="0" rIns="0" bIns="0" rtlCol="0" anchor="t">
              <a:spAutoFit/>
            </a:bodyPr>
            <a:lstStyle/>
            <a:p>
              <a:pPr algn="r">
                <a:lnSpc>
                  <a:spcPts val="15840"/>
                </a:lnSpc>
              </a:pPr>
              <a:r>
                <a:rPr lang="en-US" sz="14400" spc="-144">
                  <a:solidFill>
                    <a:srgbClr val="141414"/>
                  </a:solidFill>
                  <a:latin typeface="Poppins Bold Bold"/>
                </a:rPr>
                <a:t>36.2 </a:t>
              </a:r>
              <a:r>
                <a:rPr lang="en-US" sz="14400" spc="-144">
                  <a:solidFill>
                    <a:srgbClr val="DD211D"/>
                  </a:solidFill>
                  <a:latin typeface="Poppins Bold Bold"/>
                </a:rPr>
                <a:t>million</a:t>
              </a:r>
            </a:p>
          </p:txBody>
        </p:sp>
        <p:sp>
          <p:nvSpPr>
            <p:cNvPr id="5" name="TextBox 5"/>
            <p:cNvSpPr txBox="1"/>
            <p:nvPr/>
          </p:nvSpPr>
          <p:spPr>
            <a:xfrm>
              <a:off x="2684920" y="3469195"/>
              <a:ext cx="13571613" cy="2605511"/>
            </a:xfrm>
            <a:prstGeom prst="rect">
              <a:avLst/>
            </a:prstGeom>
          </p:spPr>
          <p:txBody>
            <a:bodyPr lIns="0" tIns="0" rIns="0" bIns="0" rtlCol="0" anchor="t">
              <a:spAutoFit/>
            </a:bodyPr>
            <a:lstStyle/>
            <a:p>
              <a:pPr algn="r">
                <a:lnSpc>
                  <a:spcPts val="3919"/>
                </a:lnSpc>
              </a:pPr>
              <a:r>
                <a:rPr lang="en-US" sz="2800">
                  <a:solidFill>
                    <a:srgbClr val="141414"/>
                  </a:solidFill>
                  <a:latin typeface="Poppins Light"/>
                </a:rPr>
                <a:t>People died (Gloabaly)</a:t>
              </a:r>
            </a:p>
            <a:p>
              <a:pPr algn="r">
                <a:lnSpc>
                  <a:spcPts val="3920"/>
                </a:lnSpc>
              </a:pPr>
              <a:r>
                <a:rPr lang="en-US" sz="2799">
                  <a:solidFill>
                    <a:srgbClr val="141414"/>
                  </a:solidFill>
                  <a:latin typeface="Poppins Light"/>
                </a:rPr>
                <a:t>Reference article: https://jamanetwork.com/journals/jamadermatology/fullarticle/2604831</a:t>
              </a:r>
            </a:p>
          </p:txBody>
        </p:sp>
      </p:grpSp>
      <p:grpSp>
        <p:nvGrpSpPr>
          <p:cNvPr id="6" name="Group 6"/>
          <p:cNvGrpSpPr/>
          <p:nvPr/>
        </p:nvGrpSpPr>
        <p:grpSpPr>
          <a:xfrm>
            <a:off x="401566" y="0"/>
            <a:ext cx="142711" cy="10287000"/>
            <a:chOff x="0" y="0"/>
            <a:chExt cx="190282" cy="13716000"/>
          </a:xfrm>
        </p:grpSpPr>
        <p:sp>
          <p:nvSpPr>
            <p:cNvPr id="7" name="AutoShape 7"/>
            <p:cNvSpPr/>
            <p:nvPr/>
          </p:nvSpPr>
          <p:spPr>
            <a:xfrm>
              <a:off x="88791" y="0"/>
              <a:ext cx="12700" cy="13716000"/>
            </a:xfrm>
            <a:prstGeom prst="rect">
              <a:avLst/>
            </a:prstGeom>
            <a:solidFill>
              <a:srgbClr val="141414"/>
            </a:solidFill>
          </p:spPr>
        </p:sp>
        <p:sp>
          <p:nvSpPr>
            <p:cNvPr id="8" name="AutoShape 8"/>
            <p:cNvSpPr/>
            <p:nvPr/>
          </p:nvSpPr>
          <p:spPr>
            <a:xfrm>
              <a:off x="0" y="5820971"/>
              <a:ext cx="190282" cy="2074059"/>
            </a:xfrm>
            <a:prstGeom prst="rect">
              <a:avLst/>
            </a:prstGeom>
            <a:solidFill>
              <a:srgbClr val="DD211D"/>
            </a:solid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C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786244"/>
            <a:ext cx="11666772" cy="8714512"/>
            <a:chOff x="0" y="0"/>
            <a:chExt cx="15555696" cy="11619349"/>
          </a:xfrm>
        </p:grpSpPr>
        <p:sp>
          <p:nvSpPr>
            <p:cNvPr id="3" name="TextBox 3"/>
            <p:cNvSpPr txBox="1"/>
            <p:nvPr/>
          </p:nvSpPr>
          <p:spPr>
            <a:xfrm>
              <a:off x="0" y="0"/>
              <a:ext cx="15555696" cy="1446609"/>
            </a:xfrm>
            <a:prstGeom prst="rect">
              <a:avLst/>
            </a:prstGeom>
          </p:spPr>
          <p:txBody>
            <a:bodyPr lIns="0" tIns="0" rIns="0" bIns="0" rtlCol="0" anchor="t">
              <a:spAutoFit/>
            </a:bodyPr>
            <a:lstStyle/>
            <a:p>
              <a:pPr>
                <a:lnSpc>
                  <a:spcPts val="8640"/>
                </a:lnSpc>
              </a:pPr>
              <a:r>
                <a:rPr lang="en-US" sz="7200">
                  <a:solidFill>
                    <a:srgbClr val="141414"/>
                  </a:solidFill>
                  <a:latin typeface="Poppins Bold Bold"/>
                </a:rPr>
                <a:t>Abstract </a:t>
              </a:r>
              <a:r>
                <a:rPr lang="en-US" sz="7200">
                  <a:solidFill>
                    <a:srgbClr val="DD211D"/>
                  </a:solidFill>
                  <a:latin typeface="Poppins Bold Bold"/>
                </a:rPr>
                <a:t>Idea</a:t>
              </a:r>
            </a:p>
          </p:txBody>
        </p:sp>
        <p:sp>
          <p:nvSpPr>
            <p:cNvPr id="4" name="TextBox 4"/>
            <p:cNvSpPr txBox="1"/>
            <p:nvPr/>
          </p:nvSpPr>
          <p:spPr>
            <a:xfrm>
              <a:off x="0" y="1903055"/>
              <a:ext cx="12633511" cy="9716294"/>
            </a:xfrm>
            <a:prstGeom prst="rect">
              <a:avLst/>
            </a:prstGeom>
          </p:spPr>
          <p:txBody>
            <a:bodyPr lIns="0" tIns="0" rIns="0" bIns="0" rtlCol="0" anchor="t">
              <a:spAutoFit/>
            </a:bodyPr>
            <a:lstStyle/>
            <a:p>
              <a:pPr>
                <a:lnSpc>
                  <a:spcPts val="4200"/>
                </a:lnSpc>
              </a:pPr>
              <a:r>
                <a:rPr lang="en-US" sz="3000">
                  <a:solidFill>
                    <a:srgbClr val="141414"/>
                  </a:solidFill>
                  <a:latin typeface="Poppins Light Bold"/>
                </a:rPr>
                <a:t>Skin diseases are more common than other diseases. Skin diseases may be caused by fungal infection, bacteria, allergy, or viruses, etc. They have a serious impact on people’s life and health. Current research proposes an efficient approach to identify singular type of skin diseases. It is necessary to develop automatic methods in order to increase the accuracy of diagnosis for multi type skin diseases. So, image processing techniques help to build automated screening system for dermatology at an initial stage. The experimental results demonstrate the effectiveness and feasibility of the proposed method.</a:t>
              </a:r>
            </a:p>
          </p:txBody>
        </p:sp>
      </p:grpSp>
      <p:grpSp>
        <p:nvGrpSpPr>
          <p:cNvPr id="5" name="Group 5"/>
          <p:cNvGrpSpPr/>
          <p:nvPr/>
        </p:nvGrpSpPr>
        <p:grpSpPr>
          <a:xfrm>
            <a:off x="401566" y="0"/>
            <a:ext cx="142711" cy="10287000"/>
            <a:chOff x="0" y="0"/>
            <a:chExt cx="190282" cy="13716000"/>
          </a:xfrm>
        </p:grpSpPr>
        <p:sp>
          <p:nvSpPr>
            <p:cNvPr id="6" name="AutoShape 6"/>
            <p:cNvSpPr/>
            <p:nvPr/>
          </p:nvSpPr>
          <p:spPr>
            <a:xfrm>
              <a:off x="88791" y="0"/>
              <a:ext cx="12700" cy="13716000"/>
            </a:xfrm>
            <a:prstGeom prst="rect">
              <a:avLst/>
            </a:prstGeom>
            <a:solidFill>
              <a:srgbClr val="141414"/>
            </a:solidFill>
          </p:spPr>
        </p:sp>
        <p:sp>
          <p:nvSpPr>
            <p:cNvPr id="7" name="AutoShape 7"/>
            <p:cNvSpPr/>
            <p:nvPr/>
          </p:nvSpPr>
          <p:spPr>
            <a:xfrm>
              <a:off x="0" y="5820971"/>
              <a:ext cx="190282" cy="2074059"/>
            </a:xfrm>
            <a:prstGeom prst="rect">
              <a:avLst/>
            </a:prstGeom>
            <a:solidFill>
              <a:srgbClr val="DD211D"/>
            </a:solidFill>
          </p:spPr>
        </p:sp>
      </p:grpSp>
      <p:pic>
        <p:nvPicPr>
          <p:cNvPr id="8" name="Picture 8"/>
          <p:cNvPicPr>
            <a:picLocks noChangeAspect="1"/>
          </p:cNvPicPr>
          <p:nvPr/>
        </p:nvPicPr>
        <p:blipFill>
          <a:blip r:embed="rId2"/>
          <a:srcRect l="47513" r="5995"/>
          <a:stretch>
            <a:fillRect/>
          </a:stretch>
        </p:blipFill>
        <p:spPr>
          <a:xfrm>
            <a:off x="10687393" y="0"/>
            <a:ext cx="7151453" cy="10287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CFC"/>
        </a:solidFill>
        <a:effectLst/>
      </p:bgPr>
    </p:bg>
    <p:spTree>
      <p:nvGrpSpPr>
        <p:cNvPr id="1" name=""/>
        <p:cNvGrpSpPr/>
        <p:nvPr/>
      </p:nvGrpSpPr>
      <p:grpSpPr>
        <a:xfrm>
          <a:off x="0" y="0"/>
          <a:ext cx="0" cy="0"/>
          <a:chOff x="0" y="0"/>
          <a:chExt cx="0" cy="0"/>
        </a:xfrm>
      </p:grpSpPr>
      <p:grpSp>
        <p:nvGrpSpPr>
          <p:cNvPr id="2" name="Group 2"/>
          <p:cNvGrpSpPr/>
          <p:nvPr/>
        </p:nvGrpSpPr>
        <p:grpSpPr>
          <a:xfrm>
            <a:off x="2142927" y="383759"/>
            <a:ext cx="14002146" cy="9519483"/>
            <a:chOff x="0" y="0"/>
            <a:chExt cx="18669528" cy="12692643"/>
          </a:xfrm>
        </p:grpSpPr>
        <p:sp>
          <p:nvSpPr>
            <p:cNvPr id="3" name="TextBox 3"/>
            <p:cNvSpPr txBox="1"/>
            <p:nvPr/>
          </p:nvSpPr>
          <p:spPr>
            <a:xfrm>
              <a:off x="1906317" y="3626748"/>
              <a:ext cx="13732895" cy="9065895"/>
            </a:xfrm>
            <a:prstGeom prst="rect">
              <a:avLst/>
            </a:prstGeom>
          </p:spPr>
          <p:txBody>
            <a:bodyPr lIns="0" tIns="0" rIns="0" bIns="0" rtlCol="0" anchor="t">
              <a:spAutoFit/>
            </a:bodyPr>
            <a:lstStyle/>
            <a:p>
              <a:pPr>
                <a:lnSpc>
                  <a:spcPts val="5400"/>
                </a:lnSpc>
              </a:pPr>
              <a:r>
                <a:rPr lang="en-US" sz="3600">
                  <a:solidFill>
                    <a:srgbClr val="141414"/>
                  </a:solidFill>
                  <a:latin typeface="Poppins Light"/>
                </a:rPr>
                <a:t>We proposed an image processing-based method to detect skin diseases. This method takes the digital image of disease effect skin area, and then uses image analysis to identify the type of disease. Our proposed approach is simple, fast and does not require expensive equipment, it can run on any device which has internet access. Just upload the image of your skin and check whether you have any skin disease or not.</a:t>
              </a:r>
            </a:p>
          </p:txBody>
        </p:sp>
        <p:sp>
          <p:nvSpPr>
            <p:cNvPr id="4" name="TextBox 4"/>
            <p:cNvSpPr txBox="1"/>
            <p:nvPr/>
          </p:nvSpPr>
          <p:spPr>
            <a:xfrm>
              <a:off x="0" y="0"/>
              <a:ext cx="18669528" cy="1446609"/>
            </a:xfrm>
            <a:prstGeom prst="rect">
              <a:avLst/>
            </a:prstGeom>
          </p:spPr>
          <p:txBody>
            <a:bodyPr lIns="0" tIns="0" rIns="0" bIns="0" rtlCol="0" anchor="t">
              <a:spAutoFit/>
            </a:bodyPr>
            <a:lstStyle/>
            <a:p>
              <a:pPr>
                <a:lnSpc>
                  <a:spcPts val="8640"/>
                </a:lnSpc>
              </a:pPr>
              <a:r>
                <a:rPr lang="en-US" sz="7200">
                  <a:solidFill>
                    <a:srgbClr val="DD211D"/>
                  </a:solidFill>
                  <a:latin typeface="Poppins Bold Bold"/>
                </a:rPr>
                <a:t>Intendent Approach</a:t>
              </a:r>
            </a:p>
          </p:txBody>
        </p:sp>
      </p:grpSp>
      <p:grpSp>
        <p:nvGrpSpPr>
          <p:cNvPr id="5" name="Group 5"/>
          <p:cNvGrpSpPr/>
          <p:nvPr/>
        </p:nvGrpSpPr>
        <p:grpSpPr>
          <a:xfrm>
            <a:off x="401566" y="0"/>
            <a:ext cx="142711" cy="10287000"/>
            <a:chOff x="0" y="0"/>
            <a:chExt cx="190282" cy="13716000"/>
          </a:xfrm>
        </p:grpSpPr>
        <p:sp>
          <p:nvSpPr>
            <p:cNvPr id="6" name="AutoShape 6"/>
            <p:cNvSpPr/>
            <p:nvPr/>
          </p:nvSpPr>
          <p:spPr>
            <a:xfrm>
              <a:off x="88791" y="0"/>
              <a:ext cx="12700" cy="13716000"/>
            </a:xfrm>
            <a:prstGeom prst="rect">
              <a:avLst/>
            </a:prstGeom>
            <a:solidFill>
              <a:srgbClr val="141414"/>
            </a:solidFill>
          </p:spPr>
        </p:sp>
        <p:sp>
          <p:nvSpPr>
            <p:cNvPr id="7" name="AutoShape 7"/>
            <p:cNvSpPr/>
            <p:nvPr/>
          </p:nvSpPr>
          <p:spPr>
            <a:xfrm>
              <a:off x="0" y="5820971"/>
              <a:ext cx="190282" cy="2074059"/>
            </a:xfrm>
            <a:prstGeom prst="rect">
              <a:avLst/>
            </a:prstGeom>
            <a:solidFill>
              <a:srgbClr val="DD211D"/>
            </a:solidFill>
          </p:spPr>
        </p:sp>
      </p:grpSp>
      <p:grpSp>
        <p:nvGrpSpPr>
          <p:cNvPr id="8" name="Group 8"/>
          <p:cNvGrpSpPr/>
          <p:nvPr/>
        </p:nvGrpSpPr>
        <p:grpSpPr>
          <a:xfrm>
            <a:off x="16773722" y="8826675"/>
            <a:ext cx="485578" cy="431625"/>
            <a:chOff x="0" y="0"/>
            <a:chExt cx="647437" cy="575500"/>
          </a:xfrm>
        </p:grpSpPr>
        <p:sp>
          <p:nvSpPr>
            <p:cNvPr id="9" name="AutoShape 9"/>
            <p:cNvSpPr/>
            <p:nvPr/>
          </p:nvSpPr>
          <p:spPr>
            <a:xfrm>
              <a:off x="0" y="0"/>
              <a:ext cx="647437" cy="575500"/>
            </a:xfrm>
            <a:prstGeom prst="rect">
              <a:avLst/>
            </a:prstGeom>
            <a:solidFill>
              <a:srgbClr val="DD211D"/>
            </a:solidFill>
          </p:spPr>
        </p:sp>
        <p:grpSp>
          <p:nvGrpSpPr>
            <p:cNvPr id="10" name="Group 10"/>
            <p:cNvGrpSpPr/>
            <p:nvPr/>
          </p:nvGrpSpPr>
          <p:grpSpPr>
            <a:xfrm>
              <a:off x="0" y="171992"/>
              <a:ext cx="517352" cy="231517"/>
              <a:chOff x="0" y="0"/>
              <a:chExt cx="959235" cy="429260"/>
            </a:xfrm>
          </p:grpSpPr>
          <p:sp>
            <p:nvSpPr>
              <p:cNvPr id="11" name="Freeform 11"/>
              <p:cNvSpPr/>
              <p:nvPr/>
            </p:nvSpPr>
            <p:spPr>
              <a:xfrm>
                <a:off x="0" y="-5080"/>
                <a:ext cx="959235" cy="434340"/>
              </a:xfrm>
              <a:custGeom>
                <a:avLst/>
                <a:gdLst/>
                <a:ahLst/>
                <a:cxnLst/>
                <a:rect l="l" t="t" r="r" b="b"/>
                <a:pathLst>
                  <a:path w="959235" h="434340">
                    <a:moveTo>
                      <a:pt x="941455" y="187960"/>
                    </a:moveTo>
                    <a:lnTo>
                      <a:pt x="679835" y="11430"/>
                    </a:lnTo>
                    <a:cubicBezTo>
                      <a:pt x="662055" y="0"/>
                      <a:pt x="639195" y="3810"/>
                      <a:pt x="626495" y="21590"/>
                    </a:cubicBezTo>
                    <a:cubicBezTo>
                      <a:pt x="615065" y="39370"/>
                      <a:pt x="618875" y="62230"/>
                      <a:pt x="636655" y="74930"/>
                    </a:cubicBezTo>
                    <a:lnTo>
                      <a:pt x="795405" y="181610"/>
                    </a:lnTo>
                    <a:lnTo>
                      <a:pt x="0" y="181610"/>
                    </a:lnTo>
                    <a:lnTo>
                      <a:pt x="0" y="257810"/>
                    </a:lnTo>
                    <a:lnTo>
                      <a:pt x="795405" y="257810"/>
                    </a:lnTo>
                    <a:lnTo>
                      <a:pt x="636655" y="364490"/>
                    </a:lnTo>
                    <a:cubicBezTo>
                      <a:pt x="618875" y="375920"/>
                      <a:pt x="615065" y="400050"/>
                      <a:pt x="626495" y="417830"/>
                    </a:cubicBezTo>
                    <a:cubicBezTo>
                      <a:pt x="634115" y="429260"/>
                      <a:pt x="645545" y="434340"/>
                      <a:pt x="658245" y="434340"/>
                    </a:cubicBezTo>
                    <a:cubicBezTo>
                      <a:pt x="665865" y="434340"/>
                      <a:pt x="673485" y="431800"/>
                      <a:pt x="679835" y="427990"/>
                    </a:cubicBezTo>
                    <a:lnTo>
                      <a:pt x="942725" y="251460"/>
                    </a:lnTo>
                    <a:cubicBezTo>
                      <a:pt x="952885" y="243840"/>
                      <a:pt x="959235" y="232410"/>
                      <a:pt x="959235" y="219710"/>
                    </a:cubicBezTo>
                    <a:cubicBezTo>
                      <a:pt x="959235" y="207010"/>
                      <a:pt x="952885" y="195580"/>
                      <a:pt x="941455" y="187960"/>
                    </a:cubicBezTo>
                    <a:close/>
                  </a:path>
                </a:pathLst>
              </a:custGeom>
              <a:solidFill>
                <a:srgbClr val="FDFCFC"/>
              </a:solidFill>
            </p:spPr>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CFC"/>
        </a:solidFill>
        <a:effectLst/>
      </p:bgPr>
    </p:bg>
    <p:spTree>
      <p:nvGrpSpPr>
        <p:cNvPr id="1" name=""/>
        <p:cNvGrpSpPr/>
        <p:nvPr/>
      </p:nvGrpSpPr>
      <p:grpSpPr>
        <a:xfrm>
          <a:off x="0" y="0"/>
          <a:ext cx="0" cy="0"/>
          <a:chOff x="0" y="0"/>
          <a:chExt cx="0" cy="0"/>
        </a:xfrm>
      </p:grpSpPr>
      <p:sp>
        <p:nvSpPr>
          <p:cNvPr id="2" name="TextBox 2"/>
          <p:cNvSpPr txBox="1"/>
          <p:nvPr/>
        </p:nvSpPr>
        <p:spPr>
          <a:xfrm>
            <a:off x="3238300" y="1801132"/>
            <a:ext cx="11811400" cy="900728"/>
          </a:xfrm>
          <a:prstGeom prst="rect">
            <a:avLst/>
          </a:prstGeom>
        </p:spPr>
        <p:txBody>
          <a:bodyPr lIns="0" tIns="0" rIns="0" bIns="0" rtlCol="0" anchor="t">
            <a:spAutoFit/>
          </a:bodyPr>
          <a:lstStyle/>
          <a:p>
            <a:pPr algn="ctr">
              <a:lnSpc>
                <a:spcPts val="7280"/>
              </a:lnSpc>
            </a:pPr>
            <a:r>
              <a:rPr lang="en-US" sz="5600" spc="56">
                <a:solidFill>
                  <a:srgbClr val="DD211D"/>
                </a:solidFill>
                <a:latin typeface="Poppins Light Italics"/>
              </a:rPr>
              <a:t>3 Step Easy to Use</a:t>
            </a:r>
          </a:p>
        </p:txBody>
      </p:sp>
      <p:grpSp>
        <p:nvGrpSpPr>
          <p:cNvPr id="3" name="Group 3"/>
          <p:cNvGrpSpPr/>
          <p:nvPr/>
        </p:nvGrpSpPr>
        <p:grpSpPr>
          <a:xfrm>
            <a:off x="401566" y="0"/>
            <a:ext cx="142711" cy="10287000"/>
            <a:chOff x="0" y="0"/>
            <a:chExt cx="190282" cy="13716000"/>
          </a:xfrm>
        </p:grpSpPr>
        <p:sp>
          <p:nvSpPr>
            <p:cNvPr id="4" name="AutoShape 4"/>
            <p:cNvSpPr/>
            <p:nvPr/>
          </p:nvSpPr>
          <p:spPr>
            <a:xfrm>
              <a:off x="88791" y="0"/>
              <a:ext cx="12700" cy="13716000"/>
            </a:xfrm>
            <a:prstGeom prst="rect">
              <a:avLst/>
            </a:prstGeom>
            <a:solidFill>
              <a:srgbClr val="141414"/>
            </a:solidFill>
          </p:spPr>
        </p:sp>
        <p:sp>
          <p:nvSpPr>
            <p:cNvPr id="5" name="AutoShape 5"/>
            <p:cNvSpPr/>
            <p:nvPr/>
          </p:nvSpPr>
          <p:spPr>
            <a:xfrm>
              <a:off x="0" y="5820971"/>
              <a:ext cx="190282" cy="2074059"/>
            </a:xfrm>
            <a:prstGeom prst="rect">
              <a:avLst/>
            </a:prstGeom>
            <a:solidFill>
              <a:srgbClr val="DD211D"/>
            </a:solidFill>
          </p:spPr>
        </p:sp>
      </p:grpSp>
      <p:grpSp>
        <p:nvGrpSpPr>
          <p:cNvPr id="6" name="Group 6"/>
          <p:cNvGrpSpPr/>
          <p:nvPr/>
        </p:nvGrpSpPr>
        <p:grpSpPr>
          <a:xfrm>
            <a:off x="1836121" y="4545410"/>
            <a:ext cx="3611779" cy="4712890"/>
            <a:chOff x="0" y="0"/>
            <a:chExt cx="18451645" cy="24076938"/>
          </a:xfrm>
        </p:grpSpPr>
        <p:sp>
          <p:nvSpPr>
            <p:cNvPr id="7" name="Freeform 7"/>
            <p:cNvSpPr/>
            <p:nvPr/>
          </p:nvSpPr>
          <p:spPr>
            <a:xfrm>
              <a:off x="0" y="0"/>
              <a:ext cx="18451644" cy="24076938"/>
            </a:xfrm>
            <a:custGeom>
              <a:avLst/>
              <a:gdLst/>
              <a:ahLst/>
              <a:cxnLst/>
              <a:rect l="l" t="t" r="r" b="b"/>
              <a:pathLst>
                <a:path w="18451644" h="24076938">
                  <a:moveTo>
                    <a:pt x="0" y="0"/>
                  </a:moveTo>
                  <a:lnTo>
                    <a:pt x="0" y="24076938"/>
                  </a:lnTo>
                  <a:lnTo>
                    <a:pt x="18451644" y="24076938"/>
                  </a:lnTo>
                  <a:lnTo>
                    <a:pt x="18451644" y="0"/>
                  </a:lnTo>
                  <a:lnTo>
                    <a:pt x="0" y="0"/>
                  </a:lnTo>
                  <a:close/>
                  <a:moveTo>
                    <a:pt x="18390685" y="24015979"/>
                  </a:moveTo>
                  <a:lnTo>
                    <a:pt x="59690" y="24015979"/>
                  </a:lnTo>
                  <a:lnTo>
                    <a:pt x="59690" y="59690"/>
                  </a:lnTo>
                  <a:lnTo>
                    <a:pt x="18390685" y="59690"/>
                  </a:lnTo>
                  <a:lnTo>
                    <a:pt x="18390685" y="24015979"/>
                  </a:lnTo>
                  <a:close/>
                </a:path>
              </a:pathLst>
            </a:custGeom>
            <a:solidFill>
              <a:srgbClr val="141414"/>
            </a:solidFill>
          </p:spPr>
        </p:sp>
      </p:grpSp>
      <p:grpSp>
        <p:nvGrpSpPr>
          <p:cNvPr id="8" name="Group 8"/>
          <p:cNvGrpSpPr/>
          <p:nvPr/>
        </p:nvGrpSpPr>
        <p:grpSpPr>
          <a:xfrm>
            <a:off x="6352072" y="6686043"/>
            <a:ext cx="485578" cy="431625"/>
            <a:chOff x="0" y="0"/>
            <a:chExt cx="647437" cy="575500"/>
          </a:xfrm>
        </p:grpSpPr>
        <p:sp>
          <p:nvSpPr>
            <p:cNvPr id="9" name="AutoShape 9"/>
            <p:cNvSpPr/>
            <p:nvPr/>
          </p:nvSpPr>
          <p:spPr>
            <a:xfrm>
              <a:off x="0" y="0"/>
              <a:ext cx="647437" cy="575500"/>
            </a:xfrm>
            <a:prstGeom prst="rect">
              <a:avLst/>
            </a:prstGeom>
            <a:solidFill>
              <a:srgbClr val="DD211D"/>
            </a:solidFill>
          </p:spPr>
        </p:sp>
        <p:grpSp>
          <p:nvGrpSpPr>
            <p:cNvPr id="10" name="Group 10"/>
            <p:cNvGrpSpPr/>
            <p:nvPr/>
          </p:nvGrpSpPr>
          <p:grpSpPr>
            <a:xfrm>
              <a:off x="0" y="171992"/>
              <a:ext cx="517352" cy="231517"/>
              <a:chOff x="0" y="0"/>
              <a:chExt cx="959235" cy="429260"/>
            </a:xfrm>
          </p:grpSpPr>
          <p:sp>
            <p:nvSpPr>
              <p:cNvPr id="11" name="Freeform 11"/>
              <p:cNvSpPr/>
              <p:nvPr/>
            </p:nvSpPr>
            <p:spPr>
              <a:xfrm>
                <a:off x="0" y="-5080"/>
                <a:ext cx="959235" cy="434340"/>
              </a:xfrm>
              <a:custGeom>
                <a:avLst/>
                <a:gdLst/>
                <a:ahLst/>
                <a:cxnLst/>
                <a:rect l="l" t="t" r="r" b="b"/>
                <a:pathLst>
                  <a:path w="959235" h="434340">
                    <a:moveTo>
                      <a:pt x="941455" y="187960"/>
                    </a:moveTo>
                    <a:lnTo>
                      <a:pt x="679835" y="11430"/>
                    </a:lnTo>
                    <a:cubicBezTo>
                      <a:pt x="662055" y="0"/>
                      <a:pt x="639195" y="3810"/>
                      <a:pt x="626495" y="21590"/>
                    </a:cubicBezTo>
                    <a:cubicBezTo>
                      <a:pt x="615065" y="39370"/>
                      <a:pt x="618875" y="62230"/>
                      <a:pt x="636655" y="74930"/>
                    </a:cubicBezTo>
                    <a:lnTo>
                      <a:pt x="795405" y="181610"/>
                    </a:lnTo>
                    <a:lnTo>
                      <a:pt x="0" y="181610"/>
                    </a:lnTo>
                    <a:lnTo>
                      <a:pt x="0" y="257810"/>
                    </a:lnTo>
                    <a:lnTo>
                      <a:pt x="795405" y="257810"/>
                    </a:lnTo>
                    <a:lnTo>
                      <a:pt x="636655" y="364490"/>
                    </a:lnTo>
                    <a:cubicBezTo>
                      <a:pt x="618875" y="375920"/>
                      <a:pt x="615065" y="400050"/>
                      <a:pt x="626495" y="417830"/>
                    </a:cubicBezTo>
                    <a:cubicBezTo>
                      <a:pt x="634115" y="429260"/>
                      <a:pt x="645545" y="434340"/>
                      <a:pt x="658245" y="434340"/>
                    </a:cubicBezTo>
                    <a:cubicBezTo>
                      <a:pt x="665865" y="434340"/>
                      <a:pt x="673485" y="431800"/>
                      <a:pt x="679835" y="427990"/>
                    </a:cubicBezTo>
                    <a:lnTo>
                      <a:pt x="942725" y="251460"/>
                    </a:lnTo>
                    <a:cubicBezTo>
                      <a:pt x="952885" y="243840"/>
                      <a:pt x="959235" y="232410"/>
                      <a:pt x="959235" y="219710"/>
                    </a:cubicBezTo>
                    <a:cubicBezTo>
                      <a:pt x="959235" y="207010"/>
                      <a:pt x="952885" y="195580"/>
                      <a:pt x="941455" y="187960"/>
                    </a:cubicBezTo>
                    <a:close/>
                  </a:path>
                </a:pathLst>
              </a:custGeom>
              <a:solidFill>
                <a:srgbClr val="FDFCFC"/>
              </a:solidFill>
            </p:spPr>
          </p:sp>
        </p:grpSp>
      </p:grpSp>
      <p:grpSp>
        <p:nvGrpSpPr>
          <p:cNvPr id="12" name="Group 12"/>
          <p:cNvGrpSpPr/>
          <p:nvPr/>
        </p:nvGrpSpPr>
        <p:grpSpPr>
          <a:xfrm>
            <a:off x="12257772" y="6686043"/>
            <a:ext cx="485578" cy="431625"/>
            <a:chOff x="0" y="0"/>
            <a:chExt cx="647437" cy="575500"/>
          </a:xfrm>
        </p:grpSpPr>
        <p:sp>
          <p:nvSpPr>
            <p:cNvPr id="13" name="AutoShape 13"/>
            <p:cNvSpPr/>
            <p:nvPr/>
          </p:nvSpPr>
          <p:spPr>
            <a:xfrm>
              <a:off x="0" y="0"/>
              <a:ext cx="647437" cy="575500"/>
            </a:xfrm>
            <a:prstGeom prst="rect">
              <a:avLst/>
            </a:prstGeom>
            <a:solidFill>
              <a:srgbClr val="DD211D"/>
            </a:solidFill>
          </p:spPr>
        </p:sp>
        <p:grpSp>
          <p:nvGrpSpPr>
            <p:cNvPr id="14" name="Group 14"/>
            <p:cNvGrpSpPr/>
            <p:nvPr/>
          </p:nvGrpSpPr>
          <p:grpSpPr>
            <a:xfrm>
              <a:off x="0" y="171992"/>
              <a:ext cx="517352" cy="231517"/>
              <a:chOff x="0" y="0"/>
              <a:chExt cx="959235" cy="429260"/>
            </a:xfrm>
          </p:grpSpPr>
          <p:sp>
            <p:nvSpPr>
              <p:cNvPr id="15" name="Freeform 15"/>
              <p:cNvSpPr/>
              <p:nvPr/>
            </p:nvSpPr>
            <p:spPr>
              <a:xfrm>
                <a:off x="0" y="-5080"/>
                <a:ext cx="959235" cy="434340"/>
              </a:xfrm>
              <a:custGeom>
                <a:avLst/>
                <a:gdLst/>
                <a:ahLst/>
                <a:cxnLst/>
                <a:rect l="l" t="t" r="r" b="b"/>
                <a:pathLst>
                  <a:path w="959235" h="434340">
                    <a:moveTo>
                      <a:pt x="941455" y="187960"/>
                    </a:moveTo>
                    <a:lnTo>
                      <a:pt x="679835" y="11430"/>
                    </a:lnTo>
                    <a:cubicBezTo>
                      <a:pt x="662055" y="0"/>
                      <a:pt x="639195" y="3810"/>
                      <a:pt x="626495" y="21590"/>
                    </a:cubicBezTo>
                    <a:cubicBezTo>
                      <a:pt x="615065" y="39370"/>
                      <a:pt x="618875" y="62230"/>
                      <a:pt x="636655" y="74930"/>
                    </a:cubicBezTo>
                    <a:lnTo>
                      <a:pt x="795405" y="181610"/>
                    </a:lnTo>
                    <a:lnTo>
                      <a:pt x="0" y="181610"/>
                    </a:lnTo>
                    <a:lnTo>
                      <a:pt x="0" y="257810"/>
                    </a:lnTo>
                    <a:lnTo>
                      <a:pt x="795405" y="257810"/>
                    </a:lnTo>
                    <a:lnTo>
                      <a:pt x="636655" y="364490"/>
                    </a:lnTo>
                    <a:cubicBezTo>
                      <a:pt x="618875" y="375920"/>
                      <a:pt x="615065" y="400050"/>
                      <a:pt x="626495" y="417830"/>
                    </a:cubicBezTo>
                    <a:cubicBezTo>
                      <a:pt x="634115" y="429260"/>
                      <a:pt x="645545" y="434340"/>
                      <a:pt x="658245" y="434340"/>
                    </a:cubicBezTo>
                    <a:cubicBezTo>
                      <a:pt x="665865" y="434340"/>
                      <a:pt x="673485" y="431800"/>
                      <a:pt x="679835" y="427990"/>
                    </a:cubicBezTo>
                    <a:lnTo>
                      <a:pt x="942725" y="251460"/>
                    </a:lnTo>
                    <a:cubicBezTo>
                      <a:pt x="952885" y="243840"/>
                      <a:pt x="959235" y="232410"/>
                      <a:pt x="959235" y="219710"/>
                    </a:cubicBezTo>
                    <a:cubicBezTo>
                      <a:pt x="959235" y="207010"/>
                      <a:pt x="952885" y="195580"/>
                      <a:pt x="941455" y="187960"/>
                    </a:cubicBezTo>
                    <a:close/>
                  </a:path>
                </a:pathLst>
              </a:custGeom>
              <a:solidFill>
                <a:srgbClr val="FDFCFC"/>
              </a:solidFill>
            </p:spPr>
          </p:sp>
        </p:grpSp>
      </p:grpSp>
      <p:grpSp>
        <p:nvGrpSpPr>
          <p:cNvPr id="16" name="Group 16"/>
          <p:cNvGrpSpPr/>
          <p:nvPr/>
        </p:nvGrpSpPr>
        <p:grpSpPr>
          <a:xfrm>
            <a:off x="2256260" y="6035281"/>
            <a:ext cx="2771501" cy="1733147"/>
            <a:chOff x="0" y="0"/>
            <a:chExt cx="3695335" cy="2310863"/>
          </a:xfrm>
        </p:grpSpPr>
        <p:sp>
          <p:nvSpPr>
            <p:cNvPr id="17" name="TextBox 17"/>
            <p:cNvSpPr txBox="1"/>
            <p:nvPr/>
          </p:nvSpPr>
          <p:spPr>
            <a:xfrm>
              <a:off x="0" y="-57150"/>
              <a:ext cx="3695335" cy="623120"/>
            </a:xfrm>
            <a:prstGeom prst="rect">
              <a:avLst/>
            </a:prstGeom>
          </p:spPr>
          <p:txBody>
            <a:bodyPr lIns="0" tIns="0" rIns="0" bIns="0" rtlCol="0" anchor="t">
              <a:spAutoFit/>
            </a:bodyPr>
            <a:lstStyle/>
            <a:p>
              <a:pPr algn="ctr">
                <a:lnSpc>
                  <a:spcPts val="3920"/>
                </a:lnSpc>
              </a:pPr>
              <a:r>
                <a:rPr lang="en-US" sz="2800">
                  <a:solidFill>
                    <a:srgbClr val="DD211D"/>
                  </a:solidFill>
                  <a:latin typeface="Poppins Light"/>
                </a:rPr>
                <a:t>Webpage</a:t>
              </a:r>
            </a:p>
          </p:txBody>
        </p:sp>
        <p:sp>
          <p:nvSpPr>
            <p:cNvPr id="18" name="TextBox 18"/>
            <p:cNvSpPr txBox="1"/>
            <p:nvPr/>
          </p:nvSpPr>
          <p:spPr>
            <a:xfrm>
              <a:off x="0" y="806627"/>
              <a:ext cx="3695335" cy="1504236"/>
            </a:xfrm>
            <a:prstGeom prst="rect">
              <a:avLst/>
            </a:prstGeom>
          </p:spPr>
          <p:txBody>
            <a:bodyPr lIns="0" tIns="0" rIns="0" bIns="0" rtlCol="0" anchor="t">
              <a:spAutoFit/>
            </a:bodyPr>
            <a:lstStyle/>
            <a:p>
              <a:pPr algn="ctr">
                <a:lnSpc>
                  <a:spcPts val="3150"/>
                </a:lnSpc>
              </a:pPr>
              <a:r>
                <a:rPr lang="en-US" sz="2100">
                  <a:solidFill>
                    <a:srgbClr val="141414"/>
                  </a:solidFill>
                  <a:latin typeface="Poppins Light"/>
                </a:rPr>
                <a:t>Upload your skin Image from the webpage</a:t>
              </a:r>
            </a:p>
          </p:txBody>
        </p:sp>
      </p:grpSp>
      <p:grpSp>
        <p:nvGrpSpPr>
          <p:cNvPr id="19" name="Group 19"/>
          <p:cNvGrpSpPr/>
          <p:nvPr/>
        </p:nvGrpSpPr>
        <p:grpSpPr>
          <a:xfrm>
            <a:off x="7741821" y="4545410"/>
            <a:ext cx="3611779" cy="4712890"/>
            <a:chOff x="0" y="0"/>
            <a:chExt cx="18451645" cy="24076938"/>
          </a:xfrm>
        </p:grpSpPr>
        <p:sp>
          <p:nvSpPr>
            <p:cNvPr id="20" name="Freeform 20"/>
            <p:cNvSpPr/>
            <p:nvPr/>
          </p:nvSpPr>
          <p:spPr>
            <a:xfrm>
              <a:off x="0" y="0"/>
              <a:ext cx="18451644" cy="24076938"/>
            </a:xfrm>
            <a:custGeom>
              <a:avLst/>
              <a:gdLst/>
              <a:ahLst/>
              <a:cxnLst/>
              <a:rect l="l" t="t" r="r" b="b"/>
              <a:pathLst>
                <a:path w="18451644" h="24076938">
                  <a:moveTo>
                    <a:pt x="0" y="0"/>
                  </a:moveTo>
                  <a:lnTo>
                    <a:pt x="0" y="24076938"/>
                  </a:lnTo>
                  <a:lnTo>
                    <a:pt x="18451644" y="24076938"/>
                  </a:lnTo>
                  <a:lnTo>
                    <a:pt x="18451644" y="0"/>
                  </a:lnTo>
                  <a:lnTo>
                    <a:pt x="0" y="0"/>
                  </a:lnTo>
                  <a:close/>
                  <a:moveTo>
                    <a:pt x="18390685" y="24015979"/>
                  </a:moveTo>
                  <a:lnTo>
                    <a:pt x="59690" y="24015979"/>
                  </a:lnTo>
                  <a:lnTo>
                    <a:pt x="59690" y="59690"/>
                  </a:lnTo>
                  <a:lnTo>
                    <a:pt x="18390685" y="59690"/>
                  </a:lnTo>
                  <a:lnTo>
                    <a:pt x="18390685" y="24015979"/>
                  </a:lnTo>
                  <a:close/>
                </a:path>
              </a:pathLst>
            </a:custGeom>
            <a:solidFill>
              <a:srgbClr val="141414"/>
            </a:solidFill>
          </p:spPr>
        </p:sp>
      </p:grpSp>
      <p:grpSp>
        <p:nvGrpSpPr>
          <p:cNvPr id="21" name="Group 21"/>
          <p:cNvGrpSpPr/>
          <p:nvPr/>
        </p:nvGrpSpPr>
        <p:grpSpPr>
          <a:xfrm>
            <a:off x="8161960" y="5593262"/>
            <a:ext cx="2771501" cy="2617186"/>
            <a:chOff x="0" y="0"/>
            <a:chExt cx="3695335" cy="3489582"/>
          </a:xfrm>
        </p:grpSpPr>
        <p:sp>
          <p:nvSpPr>
            <p:cNvPr id="22" name="TextBox 22"/>
            <p:cNvSpPr txBox="1"/>
            <p:nvPr/>
          </p:nvSpPr>
          <p:spPr>
            <a:xfrm>
              <a:off x="0" y="-57150"/>
              <a:ext cx="3695335" cy="1283917"/>
            </a:xfrm>
            <a:prstGeom prst="rect">
              <a:avLst/>
            </a:prstGeom>
          </p:spPr>
          <p:txBody>
            <a:bodyPr lIns="0" tIns="0" rIns="0" bIns="0" rtlCol="0" anchor="t">
              <a:spAutoFit/>
            </a:bodyPr>
            <a:lstStyle/>
            <a:p>
              <a:pPr algn="ctr">
                <a:lnSpc>
                  <a:spcPts val="3920"/>
                </a:lnSpc>
              </a:pPr>
              <a:r>
                <a:rPr lang="en-US" sz="2800">
                  <a:solidFill>
                    <a:srgbClr val="DD211D"/>
                  </a:solidFill>
                  <a:latin typeface="Poppins Light"/>
                </a:rPr>
                <a:t>Image Classification</a:t>
              </a:r>
            </a:p>
          </p:txBody>
        </p:sp>
        <p:sp>
          <p:nvSpPr>
            <p:cNvPr id="23" name="TextBox 23"/>
            <p:cNvSpPr txBox="1"/>
            <p:nvPr/>
          </p:nvSpPr>
          <p:spPr>
            <a:xfrm>
              <a:off x="0" y="1467424"/>
              <a:ext cx="3695335" cy="2022158"/>
            </a:xfrm>
            <a:prstGeom prst="rect">
              <a:avLst/>
            </a:prstGeom>
          </p:spPr>
          <p:txBody>
            <a:bodyPr lIns="0" tIns="0" rIns="0" bIns="0" rtlCol="0" anchor="t">
              <a:spAutoFit/>
            </a:bodyPr>
            <a:lstStyle/>
            <a:p>
              <a:pPr algn="ctr">
                <a:lnSpc>
                  <a:spcPts val="3150"/>
                </a:lnSpc>
              </a:pPr>
              <a:r>
                <a:rPr lang="en-US" sz="2100">
                  <a:solidFill>
                    <a:srgbClr val="141414"/>
                  </a:solidFill>
                  <a:latin typeface="Poppins Light"/>
                </a:rPr>
                <a:t>Our ML/AI model which is deployed on Azure Cloud will Analyse your image</a:t>
              </a:r>
            </a:p>
          </p:txBody>
        </p:sp>
      </p:grpSp>
      <p:grpSp>
        <p:nvGrpSpPr>
          <p:cNvPr id="24" name="Group 24"/>
          <p:cNvGrpSpPr/>
          <p:nvPr/>
        </p:nvGrpSpPr>
        <p:grpSpPr>
          <a:xfrm>
            <a:off x="13647521" y="4545410"/>
            <a:ext cx="3611779" cy="4712890"/>
            <a:chOff x="0" y="0"/>
            <a:chExt cx="18451645" cy="24076938"/>
          </a:xfrm>
        </p:grpSpPr>
        <p:sp>
          <p:nvSpPr>
            <p:cNvPr id="25" name="Freeform 25"/>
            <p:cNvSpPr/>
            <p:nvPr/>
          </p:nvSpPr>
          <p:spPr>
            <a:xfrm>
              <a:off x="0" y="0"/>
              <a:ext cx="18451644" cy="24076938"/>
            </a:xfrm>
            <a:custGeom>
              <a:avLst/>
              <a:gdLst/>
              <a:ahLst/>
              <a:cxnLst/>
              <a:rect l="l" t="t" r="r" b="b"/>
              <a:pathLst>
                <a:path w="18451644" h="24076938">
                  <a:moveTo>
                    <a:pt x="0" y="0"/>
                  </a:moveTo>
                  <a:lnTo>
                    <a:pt x="0" y="24076938"/>
                  </a:lnTo>
                  <a:lnTo>
                    <a:pt x="18451644" y="24076938"/>
                  </a:lnTo>
                  <a:lnTo>
                    <a:pt x="18451644" y="0"/>
                  </a:lnTo>
                  <a:lnTo>
                    <a:pt x="0" y="0"/>
                  </a:lnTo>
                  <a:close/>
                  <a:moveTo>
                    <a:pt x="18390685" y="24015979"/>
                  </a:moveTo>
                  <a:lnTo>
                    <a:pt x="59690" y="24015979"/>
                  </a:lnTo>
                  <a:lnTo>
                    <a:pt x="59690" y="59690"/>
                  </a:lnTo>
                  <a:lnTo>
                    <a:pt x="18390685" y="59690"/>
                  </a:lnTo>
                  <a:lnTo>
                    <a:pt x="18390685" y="24015979"/>
                  </a:lnTo>
                  <a:close/>
                </a:path>
              </a:pathLst>
            </a:custGeom>
            <a:solidFill>
              <a:srgbClr val="141414"/>
            </a:solidFill>
          </p:spPr>
        </p:sp>
      </p:grpSp>
      <p:grpSp>
        <p:nvGrpSpPr>
          <p:cNvPr id="26" name="Group 26"/>
          <p:cNvGrpSpPr/>
          <p:nvPr/>
        </p:nvGrpSpPr>
        <p:grpSpPr>
          <a:xfrm>
            <a:off x="14067660" y="6229502"/>
            <a:ext cx="2771501" cy="1344706"/>
            <a:chOff x="0" y="0"/>
            <a:chExt cx="3695335" cy="1792941"/>
          </a:xfrm>
        </p:grpSpPr>
        <p:sp>
          <p:nvSpPr>
            <p:cNvPr id="27" name="TextBox 27"/>
            <p:cNvSpPr txBox="1"/>
            <p:nvPr/>
          </p:nvSpPr>
          <p:spPr>
            <a:xfrm>
              <a:off x="0" y="-57150"/>
              <a:ext cx="3695335" cy="623120"/>
            </a:xfrm>
            <a:prstGeom prst="rect">
              <a:avLst/>
            </a:prstGeom>
          </p:spPr>
          <p:txBody>
            <a:bodyPr lIns="0" tIns="0" rIns="0" bIns="0" rtlCol="0" anchor="t">
              <a:spAutoFit/>
            </a:bodyPr>
            <a:lstStyle/>
            <a:p>
              <a:pPr algn="ctr">
                <a:lnSpc>
                  <a:spcPts val="3920"/>
                </a:lnSpc>
              </a:pPr>
              <a:r>
                <a:rPr lang="en-US" sz="2800">
                  <a:solidFill>
                    <a:srgbClr val="DD211D"/>
                  </a:solidFill>
                  <a:latin typeface="Poppins Light"/>
                </a:rPr>
                <a:t>Output</a:t>
              </a:r>
            </a:p>
          </p:txBody>
        </p:sp>
        <p:sp>
          <p:nvSpPr>
            <p:cNvPr id="28" name="TextBox 28"/>
            <p:cNvSpPr txBox="1"/>
            <p:nvPr/>
          </p:nvSpPr>
          <p:spPr>
            <a:xfrm>
              <a:off x="0" y="806627"/>
              <a:ext cx="3695335" cy="986314"/>
            </a:xfrm>
            <a:prstGeom prst="rect">
              <a:avLst/>
            </a:prstGeom>
          </p:spPr>
          <p:txBody>
            <a:bodyPr lIns="0" tIns="0" rIns="0" bIns="0" rtlCol="0" anchor="t">
              <a:spAutoFit/>
            </a:bodyPr>
            <a:lstStyle/>
            <a:p>
              <a:pPr algn="ctr">
                <a:lnSpc>
                  <a:spcPts val="3150"/>
                </a:lnSpc>
              </a:pPr>
              <a:r>
                <a:rPr lang="en-US" sz="2100">
                  <a:solidFill>
                    <a:srgbClr val="141414"/>
                  </a:solidFill>
                  <a:latin typeface="Poppins Light"/>
                </a:rPr>
                <a:t>Get results on the webpage</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CFC"/>
        </a:solidFill>
        <a:effectLst/>
      </p:bgPr>
    </p:bg>
    <p:spTree>
      <p:nvGrpSpPr>
        <p:cNvPr id="1" name=""/>
        <p:cNvGrpSpPr/>
        <p:nvPr/>
      </p:nvGrpSpPr>
      <p:grpSpPr>
        <a:xfrm>
          <a:off x="0" y="0"/>
          <a:ext cx="0" cy="0"/>
          <a:chOff x="0" y="0"/>
          <a:chExt cx="0" cy="0"/>
        </a:xfrm>
      </p:grpSpPr>
      <p:sp>
        <p:nvSpPr>
          <p:cNvPr id="2" name="TextBox 2"/>
          <p:cNvSpPr txBox="1"/>
          <p:nvPr/>
        </p:nvSpPr>
        <p:spPr>
          <a:xfrm>
            <a:off x="1703641" y="4058543"/>
            <a:ext cx="7021697" cy="2169914"/>
          </a:xfrm>
          <a:prstGeom prst="rect">
            <a:avLst/>
          </a:prstGeom>
        </p:spPr>
        <p:txBody>
          <a:bodyPr lIns="0" tIns="0" rIns="0" bIns="0" rtlCol="0" anchor="t">
            <a:spAutoFit/>
          </a:bodyPr>
          <a:lstStyle/>
          <a:p>
            <a:pPr>
              <a:lnSpc>
                <a:spcPts val="8640"/>
              </a:lnSpc>
            </a:pPr>
            <a:r>
              <a:rPr lang="en-US" sz="7200">
                <a:solidFill>
                  <a:srgbClr val="DD211D"/>
                </a:solidFill>
                <a:latin typeface="Poppins Bold Bold"/>
              </a:rPr>
              <a:t>Technologies</a:t>
            </a:r>
            <a:r>
              <a:rPr lang="en-US" sz="7200">
                <a:solidFill>
                  <a:srgbClr val="141414"/>
                </a:solidFill>
                <a:latin typeface="Poppins Bold Bold"/>
              </a:rPr>
              <a:t> Used</a:t>
            </a:r>
          </a:p>
        </p:txBody>
      </p:sp>
      <p:grpSp>
        <p:nvGrpSpPr>
          <p:cNvPr id="3" name="Group 3"/>
          <p:cNvGrpSpPr/>
          <p:nvPr/>
        </p:nvGrpSpPr>
        <p:grpSpPr>
          <a:xfrm>
            <a:off x="10947372" y="2737118"/>
            <a:ext cx="5953074" cy="4834473"/>
            <a:chOff x="0" y="0"/>
            <a:chExt cx="7937432" cy="6445964"/>
          </a:xfrm>
        </p:grpSpPr>
        <p:sp>
          <p:nvSpPr>
            <p:cNvPr id="4" name="TextBox 4"/>
            <p:cNvSpPr txBox="1"/>
            <p:nvPr/>
          </p:nvSpPr>
          <p:spPr>
            <a:xfrm>
              <a:off x="4" y="-66675"/>
              <a:ext cx="7937428" cy="661591"/>
            </a:xfrm>
            <a:prstGeom prst="rect">
              <a:avLst/>
            </a:prstGeom>
          </p:spPr>
          <p:txBody>
            <a:bodyPr lIns="0" tIns="0" rIns="0" bIns="0" rtlCol="0" anchor="t">
              <a:spAutoFit/>
            </a:bodyPr>
            <a:lstStyle/>
            <a:p>
              <a:pPr>
                <a:lnSpc>
                  <a:spcPts val="4200"/>
                </a:lnSpc>
              </a:pPr>
              <a:r>
                <a:rPr lang="en-US" sz="3000">
                  <a:solidFill>
                    <a:srgbClr val="141414"/>
                  </a:solidFill>
                  <a:latin typeface="Poppins Bold Bold"/>
                </a:rPr>
                <a:t>Tech Stack</a:t>
              </a:r>
            </a:p>
          </p:txBody>
        </p:sp>
        <p:sp>
          <p:nvSpPr>
            <p:cNvPr id="5" name="TextBox 5"/>
            <p:cNvSpPr txBox="1"/>
            <p:nvPr/>
          </p:nvSpPr>
          <p:spPr>
            <a:xfrm>
              <a:off x="0" y="1026716"/>
              <a:ext cx="7937428" cy="5419249"/>
            </a:xfrm>
            <a:prstGeom prst="rect">
              <a:avLst/>
            </a:prstGeom>
          </p:spPr>
          <p:txBody>
            <a:bodyPr lIns="0" tIns="0" rIns="0" bIns="0" rtlCol="0" anchor="t">
              <a:spAutoFit/>
            </a:bodyPr>
            <a:lstStyle/>
            <a:p>
              <a:pPr>
                <a:lnSpc>
                  <a:spcPts val="3600"/>
                </a:lnSpc>
              </a:pPr>
              <a:r>
                <a:rPr lang="en-US" sz="2400">
                  <a:solidFill>
                    <a:srgbClr val="141414"/>
                  </a:solidFill>
                  <a:latin typeface="Poppins Light"/>
                </a:rPr>
                <a:t>- Azure Cloud</a:t>
              </a:r>
            </a:p>
            <a:p>
              <a:pPr>
                <a:lnSpc>
                  <a:spcPts val="3600"/>
                </a:lnSpc>
              </a:pPr>
              <a:r>
                <a:rPr lang="en-US" sz="2400">
                  <a:solidFill>
                    <a:srgbClr val="141414"/>
                  </a:solidFill>
                  <a:latin typeface="Poppins Light"/>
                </a:rPr>
                <a:t>- Cloud Function</a:t>
              </a:r>
            </a:p>
            <a:p>
              <a:pPr>
                <a:lnSpc>
                  <a:spcPts val="3600"/>
                </a:lnSpc>
              </a:pPr>
              <a:r>
                <a:rPr lang="en-US" sz="2400">
                  <a:solidFill>
                    <a:srgbClr val="141414"/>
                  </a:solidFill>
                  <a:latin typeface="Poppins Light"/>
                </a:rPr>
                <a:t>- Python</a:t>
              </a:r>
            </a:p>
            <a:p>
              <a:pPr>
                <a:lnSpc>
                  <a:spcPts val="3600"/>
                </a:lnSpc>
              </a:pPr>
              <a:r>
                <a:rPr lang="en-US" sz="2400">
                  <a:solidFill>
                    <a:srgbClr val="141414"/>
                  </a:solidFill>
                  <a:latin typeface="Poppins Light"/>
                </a:rPr>
                <a:t>- ML/AI</a:t>
              </a:r>
            </a:p>
            <a:p>
              <a:pPr>
                <a:lnSpc>
                  <a:spcPts val="3600"/>
                </a:lnSpc>
              </a:pPr>
              <a:r>
                <a:rPr lang="en-US" sz="2400">
                  <a:solidFill>
                    <a:srgbClr val="141414"/>
                  </a:solidFill>
                  <a:latin typeface="Poppins Light"/>
                </a:rPr>
                <a:t>- Image Classification</a:t>
              </a:r>
            </a:p>
            <a:p>
              <a:pPr>
                <a:lnSpc>
                  <a:spcPts val="3600"/>
                </a:lnSpc>
              </a:pPr>
              <a:r>
                <a:rPr lang="en-US" sz="2400">
                  <a:solidFill>
                    <a:srgbClr val="141414"/>
                  </a:solidFill>
                  <a:latin typeface="Poppins Light"/>
                </a:rPr>
                <a:t>- Rest API </a:t>
              </a:r>
            </a:p>
            <a:p>
              <a:pPr>
                <a:lnSpc>
                  <a:spcPts val="3600"/>
                </a:lnSpc>
              </a:pPr>
              <a:r>
                <a:rPr lang="en-US" sz="2400">
                  <a:solidFill>
                    <a:srgbClr val="141414"/>
                  </a:solidFill>
                  <a:latin typeface="Poppins Light"/>
                </a:rPr>
                <a:t>- HTML/CSS</a:t>
              </a:r>
            </a:p>
            <a:p>
              <a:pPr>
                <a:lnSpc>
                  <a:spcPts val="3600"/>
                </a:lnSpc>
              </a:pPr>
              <a:r>
                <a:rPr lang="en-US" sz="2400">
                  <a:solidFill>
                    <a:srgbClr val="141414"/>
                  </a:solidFill>
                  <a:latin typeface="Poppins Light"/>
                </a:rPr>
                <a:t>- AJAX</a:t>
              </a:r>
            </a:p>
            <a:p>
              <a:pPr>
                <a:lnSpc>
                  <a:spcPts val="3600"/>
                </a:lnSpc>
              </a:pPr>
              <a:r>
                <a:rPr lang="en-US" sz="2400">
                  <a:solidFill>
                    <a:srgbClr val="141414"/>
                  </a:solidFill>
                  <a:latin typeface="Poppins Light"/>
                </a:rPr>
                <a:t>- Javascript</a:t>
              </a:r>
            </a:p>
          </p:txBody>
        </p:sp>
      </p:grpSp>
      <p:grpSp>
        <p:nvGrpSpPr>
          <p:cNvPr id="6" name="Group 6"/>
          <p:cNvGrpSpPr/>
          <p:nvPr/>
        </p:nvGrpSpPr>
        <p:grpSpPr>
          <a:xfrm>
            <a:off x="401566" y="0"/>
            <a:ext cx="142711" cy="10287000"/>
            <a:chOff x="0" y="0"/>
            <a:chExt cx="190282" cy="13716000"/>
          </a:xfrm>
        </p:grpSpPr>
        <p:sp>
          <p:nvSpPr>
            <p:cNvPr id="7" name="AutoShape 7"/>
            <p:cNvSpPr/>
            <p:nvPr/>
          </p:nvSpPr>
          <p:spPr>
            <a:xfrm>
              <a:off x="88791" y="0"/>
              <a:ext cx="12700" cy="13716000"/>
            </a:xfrm>
            <a:prstGeom prst="rect">
              <a:avLst/>
            </a:prstGeom>
            <a:solidFill>
              <a:srgbClr val="141414"/>
            </a:solidFill>
          </p:spPr>
        </p:sp>
        <p:sp>
          <p:nvSpPr>
            <p:cNvPr id="8" name="AutoShape 8"/>
            <p:cNvSpPr/>
            <p:nvPr/>
          </p:nvSpPr>
          <p:spPr>
            <a:xfrm>
              <a:off x="0" y="5820971"/>
              <a:ext cx="190282" cy="2074059"/>
            </a:xfrm>
            <a:prstGeom prst="rect">
              <a:avLst/>
            </a:prstGeom>
            <a:solidFill>
              <a:srgbClr val="DD211D"/>
            </a:solidFill>
          </p:spPr>
        </p:sp>
      </p:grpSp>
      <p:grpSp>
        <p:nvGrpSpPr>
          <p:cNvPr id="9" name="Group 9"/>
          <p:cNvGrpSpPr/>
          <p:nvPr/>
        </p:nvGrpSpPr>
        <p:grpSpPr>
          <a:xfrm>
            <a:off x="16773722" y="8826675"/>
            <a:ext cx="485578" cy="431625"/>
            <a:chOff x="0" y="0"/>
            <a:chExt cx="647437" cy="575500"/>
          </a:xfrm>
        </p:grpSpPr>
        <p:sp>
          <p:nvSpPr>
            <p:cNvPr id="10" name="AutoShape 10"/>
            <p:cNvSpPr/>
            <p:nvPr/>
          </p:nvSpPr>
          <p:spPr>
            <a:xfrm>
              <a:off x="0" y="0"/>
              <a:ext cx="647437" cy="575500"/>
            </a:xfrm>
            <a:prstGeom prst="rect">
              <a:avLst/>
            </a:prstGeom>
            <a:solidFill>
              <a:srgbClr val="DD211D"/>
            </a:solidFill>
          </p:spPr>
        </p:sp>
        <p:grpSp>
          <p:nvGrpSpPr>
            <p:cNvPr id="11" name="Group 11"/>
            <p:cNvGrpSpPr/>
            <p:nvPr/>
          </p:nvGrpSpPr>
          <p:grpSpPr>
            <a:xfrm>
              <a:off x="0" y="171992"/>
              <a:ext cx="517352" cy="231517"/>
              <a:chOff x="0" y="0"/>
              <a:chExt cx="959235" cy="429260"/>
            </a:xfrm>
          </p:grpSpPr>
          <p:sp>
            <p:nvSpPr>
              <p:cNvPr id="12" name="Freeform 12"/>
              <p:cNvSpPr/>
              <p:nvPr/>
            </p:nvSpPr>
            <p:spPr>
              <a:xfrm>
                <a:off x="0" y="-5080"/>
                <a:ext cx="959235" cy="434340"/>
              </a:xfrm>
              <a:custGeom>
                <a:avLst/>
                <a:gdLst/>
                <a:ahLst/>
                <a:cxnLst/>
                <a:rect l="l" t="t" r="r" b="b"/>
                <a:pathLst>
                  <a:path w="959235" h="434340">
                    <a:moveTo>
                      <a:pt x="941455" y="187960"/>
                    </a:moveTo>
                    <a:lnTo>
                      <a:pt x="679835" y="11430"/>
                    </a:lnTo>
                    <a:cubicBezTo>
                      <a:pt x="662055" y="0"/>
                      <a:pt x="639195" y="3810"/>
                      <a:pt x="626495" y="21590"/>
                    </a:cubicBezTo>
                    <a:cubicBezTo>
                      <a:pt x="615065" y="39370"/>
                      <a:pt x="618875" y="62230"/>
                      <a:pt x="636655" y="74930"/>
                    </a:cubicBezTo>
                    <a:lnTo>
                      <a:pt x="795405" y="181610"/>
                    </a:lnTo>
                    <a:lnTo>
                      <a:pt x="0" y="181610"/>
                    </a:lnTo>
                    <a:lnTo>
                      <a:pt x="0" y="257810"/>
                    </a:lnTo>
                    <a:lnTo>
                      <a:pt x="795405" y="257810"/>
                    </a:lnTo>
                    <a:lnTo>
                      <a:pt x="636655" y="364490"/>
                    </a:lnTo>
                    <a:cubicBezTo>
                      <a:pt x="618875" y="375920"/>
                      <a:pt x="615065" y="400050"/>
                      <a:pt x="626495" y="417830"/>
                    </a:cubicBezTo>
                    <a:cubicBezTo>
                      <a:pt x="634115" y="429260"/>
                      <a:pt x="645545" y="434340"/>
                      <a:pt x="658245" y="434340"/>
                    </a:cubicBezTo>
                    <a:cubicBezTo>
                      <a:pt x="665865" y="434340"/>
                      <a:pt x="673485" y="431800"/>
                      <a:pt x="679835" y="427990"/>
                    </a:cubicBezTo>
                    <a:lnTo>
                      <a:pt x="942725" y="251460"/>
                    </a:lnTo>
                    <a:cubicBezTo>
                      <a:pt x="952885" y="243840"/>
                      <a:pt x="959235" y="232410"/>
                      <a:pt x="959235" y="219710"/>
                    </a:cubicBezTo>
                    <a:cubicBezTo>
                      <a:pt x="959235" y="207010"/>
                      <a:pt x="952885" y="195580"/>
                      <a:pt x="941455" y="187960"/>
                    </a:cubicBezTo>
                    <a:close/>
                  </a:path>
                </a:pathLst>
              </a:custGeom>
              <a:solidFill>
                <a:srgbClr val="FDFCFC"/>
              </a:solidFill>
            </p:spPr>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CFC"/>
        </a:solidFill>
        <a:effectLst/>
      </p:bgPr>
    </p:bg>
    <p:spTree>
      <p:nvGrpSpPr>
        <p:cNvPr id="1" name=""/>
        <p:cNvGrpSpPr/>
        <p:nvPr/>
      </p:nvGrpSpPr>
      <p:grpSpPr>
        <a:xfrm>
          <a:off x="0" y="0"/>
          <a:ext cx="0" cy="0"/>
          <a:chOff x="0" y="0"/>
          <a:chExt cx="0" cy="0"/>
        </a:xfrm>
      </p:grpSpPr>
      <p:grpSp>
        <p:nvGrpSpPr>
          <p:cNvPr id="2" name="Group 2"/>
          <p:cNvGrpSpPr/>
          <p:nvPr/>
        </p:nvGrpSpPr>
        <p:grpSpPr>
          <a:xfrm>
            <a:off x="401566" y="0"/>
            <a:ext cx="142711" cy="10287000"/>
            <a:chOff x="0" y="0"/>
            <a:chExt cx="190282" cy="13716000"/>
          </a:xfrm>
        </p:grpSpPr>
        <p:sp>
          <p:nvSpPr>
            <p:cNvPr id="3" name="AutoShape 3"/>
            <p:cNvSpPr/>
            <p:nvPr/>
          </p:nvSpPr>
          <p:spPr>
            <a:xfrm>
              <a:off x="88791" y="0"/>
              <a:ext cx="12700" cy="13716000"/>
            </a:xfrm>
            <a:prstGeom prst="rect">
              <a:avLst/>
            </a:prstGeom>
            <a:solidFill>
              <a:srgbClr val="141414"/>
            </a:solidFill>
          </p:spPr>
        </p:sp>
        <p:sp>
          <p:nvSpPr>
            <p:cNvPr id="4" name="AutoShape 4"/>
            <p:cNvSpPr/>
            <p:nvPr/>
          </p:nvSpPr>
          <p:spPr>
            <a:xfrm>
              <a:off x="0" y="5820971"/>
              <a:ext cx="190282" cy="2074059"/>
            </a:xfrm>
            <a:prstGeom prst="rect">
              <a:avLst/>
            </a:prstGeom>
            <a:solidFill>
              <a:srgbClr val="DD211D"/>
            </a:solidFill>
          </p:spPr>
        </p:sp>
      </p:grpSp>
      <p:grpSp>
        <p:nvGrpSpPr>
          <p:cNvPr id="5" name="Group 5"/>
          <p:cNvGrpSpPr/>
          <p:nvPr/>
        </p:nvGrpSpPr>
        <p:grpSpPr>
          <a:xfrm>
            <a:off x="2767728" y="2340803"/>
            <a:ext cx="13354450" cy="1771084"/>
            <a:chOff x="0" y="0"/>
            <a:chExt cx="17805933" cy="2361446"/>
          </a:xfrm>
        </p:grpSpPr>
        <p:sp>
          <p:nvSpPr>
            <p:cNvPr id="6" name="TextBox 6"/>
            <p:cNvSpPr txBox="1"/>
            <p:nvPr/>
          </p:nvSpPr>
          <p:spPr>
            <a:xfrm>
              <a:off x="12703" y="0"/>
              <a:ext cx="17780528" cy="1446609"/>
            </a:xfrm>
            <a:prstGeom prst="rect">
              <a:avLst/>
            </a:prstGeom>
          </p:spPr>
          <p:txBody>
            <a:bodyPr lIns="0" tIns="0" rIns="0" bIns="0" rtlCol="0" anchor="t">
              <a:spAutoFit/>
            </a:bodyPr>
            <a:lstStyle/>
            <a:p>
              <a:pPr algn="ctr">
                <a:lnSpc>
                  <a:spcPts val="8640"/>
                </a:lnSpc>
              </a:pPr>
              <a:r>
                <a:rPr lang="en-US" sz="7200">
                  <a:solidFill>
                    <a:srgbClr val="141414"/>
                  </a:solidFill>
                  <a:latin typeface="Poppins Bold Bold"/>
                </a:rPr>
                <a:t>Key </a:t>
              </a:r>
              <a:r>
                <a:rPr lang="en-US" sz="7200">
                  <a:solidFill>
                    <a:srgbClr val="DD211D"/>
                  </a:solidFill>
                  <a:latin typeface="Poppins Bold Bold"/>
                </a:rPr>
                <a:t>Features</a:t>
              </a:r>
            </a:p>
          </p:txBody>
        </p:sp>
        <p:sp>
          <p:nvSpPr>
            <p:cNvPr id="7" name="TextBox 7"/>
            <p:cNvSpPr txBox="1"/>
            <p:nvPr/>
          </p:nvSpPr>
          <p:spPr>
            <a:xfrm>
              <a:off x="0" y="1699855"/>
              <a:ext cx="17805933" cy="661591"/>
            </a:xfrm>
            <a:prstGeom prst="rect">
              <a:avLst/>
            </a:prstGeom>
          </p:spPr>
          <p:txBody>
            <a:bodyPr lIns="0" tIns="0" rIns="0" bIns="0" rtlCol="0" anchor="t">
              <a:spAutoFit/>
            </a:bodyPr>
            <a:lstStyle/>
            <a:p>
              <a:pPr algn="ctr">
                <a:lnSpc>
                  <a:spcPts val="4200"/>
                </a:lnSpc>
              </a:pPr>
              <a:endParaRPr/>
            </a:p>
          </p:txBody>
        </p:sp>
      </p:grpSp>
      <p:pic>
        <p:nvPicPr>
          <p:cNvPr id="8" name="Picture 8"/>
          <p:cNvPicPr>
            <a:picLocks noChangeAspect="1"/>
          </p:cNvPicPr>
          <p:nvPr/>
        </p:nvPicPr>
        <p:blipFill>
          <a:blip r:embed="rId2"/>
          <a:srcRect/>
          <a:stretch>
            <a:fillRect/>
          </a:stretch>
        </p:blipFill>
        <p:spPr>
          <a:xfrm>
            <a:off x="3891428" y="6020905"/>
            <a:ext cx="610500" cy="610500"/>
          </a:xfrm>
          <a:prstGeom prst="rect">
            <a:avLst/>
          </a:prstGeom>
        </p:spPr>
      </p:pic>
      <p:pic>
        <p:nvPicPr>
          <p:cNvPr id="9" name="Picture 9"/>
          <p:cNvPicPr>
            <a:picLocks noChangeAspect="1"/>
          </p:cNvPicPr>
          <p:nvPr/>
        </p:nvPicPr>
        <p:blipFill>
          <a:blip r:embed="rId2"/>
          <a:srcRect/>
          <a:stretch>
            <a:fillRect/>
          </a:stretch>
        </p:blipFill>
        <p:spPr>
          <a:xfrm>
            <a:off x="7390278" y="6020905"/>
            <a:ext cx="610500" cy="610500"/>
          </a:xfrm>
          <a:prstGeom prst="rect">
            <a:avLst/>
          </a:prstGeom>
        </p:spPr>
      </p:pic>
      <p:pic>
        <p:nvPicPr>
          <p:cNvPr id="10" name="Picture 10"/>
          <p:cNvPicPr>
            <a:picLocks noChangeAspect="1"/>
          </p:cNvPicPr>
          <p:nvPr/>
        </p:nvPicPr>
        <p:blipFill>
          <a:blip r:embed="rId2"/>
          <a:srcRect/>
          <a:stretch>
            <a:fillRect/>
          </a:stretch>
        </p:blipFill>
        <p:spPr>
          <a:xfrm>
            <a:off x="10889128" y="6020905"/>
            <a:ext cx="610500" cy="610500"/>
          </a:xfrm>
          <a:prstGeom prst="rect">
            <a:avLst/>
          </a:prstGeom>
        </p:spPr>
      </p:pic>
      <p:pic>
        <p:nvPicPr>
          <p:cNvPr id="11" name="Picture 11"/>
          <p:cNvPicPr>
            <a:picLocks noChangeAspect="1"/>
          </p:cNvPicPr>
          <p:nvPr/>
        </p:nvPicPr>
        <p:blipFill>
          <a:blip r:embed="rId2"/>
          <a:srcRect/>
          <a:stretch>
            <a:fillRect/>
          </a:stretch>
        </p:blipFill>
        <p:spPr>
          <a:xfrm>
            <a:off x="14387978" y="6020905"/>
            <a:ext cx="610500" cy="610500"/>
          </a:xfrm>
          <a:prstGeom prst="rect">
            <a:avLst/>
          </a:prstGeom>
        </p:spPr>
      </p:pic>
      <p:sp>
        <p:nvSpPr>
          <p:cNvPr id="12" name="TextBox 12"/>
          <p:cNvSpPr txBox="1"/>
          <p:nvPr/>
        </p:nvSpPr>
        <p:spPr>
          <a:xfrm>
            <a:off x="6266578" y="7060134"/>
            <a:ext cx="2857900" cy="430649"/>
          </a:xfrm>
          <a:prstGeom prst="rect">
            <a:avLst/>
          </a:prstGeom>
        </p:spPr>
        <p:txBody>
          <a:bodyPr lIns="0" tIns="0" rIns="0" bIns="0" rtlCol="0" anchor="t">
            <a:spAutoFit/>
          </a:bodyPr>
          <a:lstStyle/>
          <a:p>
            <a:pPr algn="ctr">
              <a:lnSpc>
                <a:spcPts val="3599"/>
              </a:lnSpc>
            </a:pPr>
            <a:r>
              <a:rPr lang="en-US" sz="2399">
                <a:solidFill>
                  <a:srgbClr val="141414"/>
                </a:solidFill>
                <a:latin typeface="Poppins Light"/>
              </a:rPr>
              <a:t>Easy to Use</a:t>
            </a:r>
          </a:p>
        </p:txBody>
      </p:sp>
      <p:sp>
        <p:nvSpPr>
          <p:cNvPr id="13" name="TextBox 13"/>
          <p:cNvSpPr txBox="1"/>
          <p:nvPr/>
        </p:nvSpPr>
        <p:spPr>
          <a:xfrm>
            <a:off x="2767728" y="7060134"/>
            <a:ext cx="2857900" cy="430649"/>
          </a:xfrm>
          <a:prstGeom prst="rect">
            <a:avLst/>
          </a:prstGeom>
        </p:spPr>
        <p:txBody>
          <a:bodyPr lIns="0" tIns="0" rIns="0" bIns="0" rtlCol="0" anchor="t">
            <a:spAutoFit/>
          </a:bodyPr>
          <a:lstStyle/>
          <a:p>
            <a:pPr algn="ctr">
              <a:lnSpc>
                <a:spcPts val="3599"/>
              </a:lnSpc>
            </a:pPr>
            <a:r>
              <a:rPr lang="en-US" sz="2399">
                <a:solidFill>
                  <a:srgbClr val="141414"/>
                </a:solidFill>
                <a:latin typeface="Poppins Light"/>
              </a:rPr>
              <a:t>Lightweight</a:t>
            </a:r>
          </a:p>
        </p:txBody>
      </p:sp>
      <p:sp>
        <p:nvSpPr>
          <p:cNvPr id="14" name="TextBox 14"/>
          <p:cNvSpPr txBox="1"/>
          <p:nvPr/>
        </p:nvSpPr>
        <p:spPr>
          <a:xfrm>
            <a:off x="9765428" y="7060134"/>
            <a:ext cx="2857900" cy="430649"/>
          </a:xfrm>
          <a:prstGeom prst="rect">
            <a:avLst/>
          </a:prstGeom>
        </p:spPr>
        <p:txBody>
          <a:bodyPr lIns="0" tIns="0" rIns="0" bIns="0" rtlCol="0" anchor="t">
            <a:spAutoFit/>
          </a:bodyPr>
          <a:lstStyle/>
          <a:p>
            <a:pPr algn="ctr">
              <a:lnSpc>
                <a:spcPts val="3599"/>
              </a:lnSpc>
            </a:pPr>
            <a:r>
              <a:rPr lang="en-US" sz="2399">
                <a:solidFill>
                  <a:srgbClr val="141414"/>
                </a:solidFill>
                <a:latin typeface="Poppins Light"/>
              </a:rPr>
              <a:t>Serverless</a:t>
            </a:r>
          </a:p>
        </p:txBody>
      </p:sp>
      <p:sp>
        <p:nvSpPr>
          <p:cNvPr id="15" name="TextBox 15"/>
          <p:cNvSpPr txBox="1"/>
          <p:nvPr/>
        </p:nvSpPr>
        <p:spPr>
          <a:xfrm>
            <a:off x="13264278" y="7060134"/>
            <a:ext cx="2857900" cy="430649"/>
          </a:xfrm>
          <a:prstGeom prst="rect">
            <a:avLst/>
          </a:prstGeom>
        </p:spPr>
        <p:txBody>
          <a:bodyPr lIns="0" tIns="0" rIns="0" bIns="0" rtlCol="0" anchor="t">
            <a:spAutoFit/>
          </a:bodyPr>
          <a:lstStyle/>
          <a:p>
            <a:pPr algn="ctr">
              <a:lnSpc>
                <a:spcPts val="3599"/>
              </a:lnSpc>
            </a:pPr>
            <a:r>
              <a:rPr lang="en-US" sz="2399">
                <a:solidFill>
                  <a:srgbClr val="141414"/>
                </a:solidFill>
                <a:latin typeface="Poppins Light"/>
              </a:rPr>
              <a:t>96.43% Accuracy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88697" y="0"/>
            <a:ext cx="142711" cy="10287000"/>
            <a:chOff x="0" y="0"/>
            <a:chExt cx="190282" cy="13716000"/>
          </a:xfrm>
        </p:grpSpPr>
        <p:sp>
          <p:nvSpPr>
            <p:cNvPr id="3" name="AutoShape 3"/>
            <p:cNvSpPr/>
            <p:nvPr/>
          </p:nvSpPr>
          <p:spPr>
            <a:xfrm>
              <a:off x="88791" y="0"/>
              <a:ext cx="12700" cy="13716000"/>
            </a:xfrm>
            <a:prstGeom prst="rect">
              <a:avLst/>
            </a:prstGeom>
            <a:solidFill>
              <a:srgbClr val="141414"/>
            </a:solidFill>
          </p:spPr>
        </p:sp>
        <p:sp>
          <p:nvSpPr>
            <p:cNvPr id="4" name="AutoShape 4"/>
            <p:cNvSpPr/>
            <p:nvPr/>
          </p:nvSpPr>
          <p:spPr>
            <a:xfrm>
              <a:off x="0" y="5820971"/>
              <a:ext cx="190282" cy="2074059"/>
            </a:xfrm>
            <a:prstGeom prst="rect">
              <a:avLst/>
            </a:prstGeom>
            <a:solidFill>
              <a:srgbClr val="DD211D"/>
            </a:solidFill>
          </p:spPr>
        </p:sp>
      </p:grpSp>
      <p:grpSp>
        <p:nvGrpSpPr>
          <p:cNvPr id="5" name="Group 5"/>
          <p:cNvGrpSpPr/>
          <p:nvPr/>
        </p:nvGrpSpPr>
        <p:grpSpPr>
          <a:xfrm>
            <a:off x="-4419600" y="880756"/>
            <a:ext cx="20541778" cy="3231131"/>
            <a:chOff x="-9583104" y="-1946730"/>
            <a:chExt cx="27389037" cy="4308176"/>
          </a:xfrm>
        </p:grpSpPr>
        <p:sp>
          <p:nvSpPr>
            <p:cNvPr id="6" name="TextBox 6"/>
            <p:cNvSpPr txBox="1"/>
            <p:nvPr/>
          </p:nvSpPr>
          <p:spPr>
            <a:xfrm>
              <a:off x="-9583104" y="-1946730"/>
              <a:ext cx="17780528" cy="1472198"/>
            </a:xfrm>
            <a:prstGeom prst="rect">
              <a:avLst/>
            </a:prstGeom>
          </p:spPr>
          <p:txBody>
            <a:bodyPr lIns="0" tIns="0" rIns="0" bIns="0" rtlCol="0" anchor="t">
              <a:spAutoFit/>
            </a:bodyPr>
            <a:lstStyle/>
            <a:p>
              <a:pPr algn="ctr">
                <a:lnSpc>
                  <a:spcPts val="8640"/>
                </a:lnSpc>
              </a:pPr>
              <a:r>
                <a:rPr lang="en-US" sz="7200" dirty="0">
                  <a:solidFill>
                    <a:srgbClr val="DD211D"/>
                  </a:solidFill>
                  <a:latin typeface="Poppins Bold Bold"/>
                </a:rPr>
                <a:t>Demo:</a:t>
              </a:r>
            </a:p>
          </p:txBody>
        </p:sp>
        <p:sp>
          <p:nvSpPr>
            <p:cNvPr id="7" name="TextBox 7"/>
            <p:cNvSpPr txBox="1"/>
            <p:nvPr/>
          </p:nvSpPr>
          <p:spPr>
            <a:xfrm>
              <a:off x="0" y="1699855"/>
              <a:ext cx="17805933" cy="661591"/>
            </a:xfrm>
            <a:prstGeom prst="rect">
              <a:avLst/>
            </a:prstGeom>
          </p:spPr>
          <p:txBody>
            <a:bodyPr lIns="0" tIns="0" rIns="0" bIns="0" rtlCol="0" anchor="t">
              <a:spAutoFit/>
            </a:bodyPr>
            <a:lstStyle/>
            <a:p>
              <a:pPr algn="ctr">
                <a:lnSpc>
                  <a:spcPts val="4200"/>
                </a:lnSpc>
              </a:pPr>
              <a:endParaRPr/>
            </a:p>
          </p:txBody>
        </p:sp>
      </p:grpSp>
      <p:pic>
        <p:nvPicPr>
          <p:cNvPr id="17" name="Picture 16">
            <a:extLst>
              <a:ext uri="{FF2B5EF4-FFF2-40B4-BE49-F238E27FC236}">
                <a16:creationId xmlns:a16="http://schemas.microsoft.com/office/drawing/2014/main" id="{0670DD5A-BAB6-430D-A2F0-03FAF8D138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1958" y="1903241"/>
            <a:ext cx="16205990" cy="8036428"/>
          </a:xfrm>
          <a:prstGeom prst="rect">
            <a:avLst/>
          </a:prstGeom>
        </p:spPr>
      </p:pic>
    </p:spTree>
    <p:extLst>
      <p:ext uri="{BB962C8B-B14F-4D97-AF65-F5344CB8AC3E}">
        <p14:creationId xmlns:p14="http://schemas.microsoft.com/office/powerpoint/2010/main" val="26679783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202875" y="3122737"/>
            <a:ext cx="9049150" cy="3919220"/>
          </a:xfrm>
          <a:prstGeom prst="rect">
            <a:avLst/>
          </a:prstGeom>
        </p:spPr>
        <p:txBody>
          <a:bodyPr lIns="0" tIns="0" rIns="0" bIns="0" rtlCol="0" anchor="t">
            <a:spAutoFit/>
          </a:bodyPr>
          <a:lstStyle/>
          <a:p>
            <a:pPr>
              <a:lnSpc>
                <a:spcPts val="4480"/>
              </a:lnSpc>
            </a:pPr>
            <a:r>
              <a:rPr lang="en-US" sz="3200">
                <a:solidFill>
                  <a:srgbClr val="DD211D"/>
                </a:solidFill>
                <a:latin typeface="Poppins Light"/>
              </a:rPr>
              <a:t>Pathak Pratik Rajesh</a:t>
            </a:r>
          </a:p>
          <a:p>
            <a:pPr>
              <a:lnSpc>
                <a:spcPts val="4480"/>
              </a:lnSpc>
            </a:pPr>
            <a:endParaRPr lang="en-US" sz="3200">
              <a:solidFill>
                <a:srgbClr val="DD211D"/>
              </a:solidFill>
              <a:latin typeface="Poppins Light"/>
            </a:endParaRPr>
          </a:p>
          <a:p>
            <a:pPr>
              <a:lnSpc>
                <a:spcPts val="4480"/>
              </a:lnSpc>
            </a:pPr>
            <a:r>
              <a:rPr lang="en-US" sz="3200">
                <a:solidFill>
                  <a:srgbClr val="DD211D"/>
                </a:solidFill>
                <a:latin typeface="Poppins Light"/>
              </a:rPr>
              <a:t>Rajhans Chaitali Shashikant</a:t>
            </a:r>
          </a:p>
          <a:p>
            <a:pPr>
              <a:lnSpc>
                <a:spcPts val="4480"/>
              </a:lnSpc>
            </a:pPr>
            <a:endParaRPr lang="en-US" sz="3200">
              <a:solidFill>
                <a:srgbClr val="DD211D"/>
              </a:solidFill>
              <a:latin typeface="Poppins Light"/>
            </a:endParaRPr>
          </a:p>
          <a:p>
            <a:pPr>
              <a:lnSpc>
                <a:spcPts val="4480"/>
              </a:lnSpc>
            </a:pPr>
            <a:r>
              <a:rPr lang="en-US" sz="3200">
                <a:solidFill>
                  <a:srgbClr val="DD211D"/>
                </a:solidFill>
                <a:latin typeface="Poppins Light"/>
              </a:rPr>
              <a:t>Choudhary Sohanlal Ashok</a:t>
            </a:r>
          </a:p>
          <a:p>
            <a:pPr>
              <a:lnSpc>
                <a:spcPts val="4480"/>
              </a:lnSpc>
            </a:pPr>
            <a:endParaRPr lang="en-US" sz="3200">
              <a:solidFill>
                <a:srgbClr val="DD211D"/>
              </a:solidFill>
              <a:latin typeface="Poppins Light"/>
            </a:endParaRPr>
          </a:p>
          <a:p>
            <a:pPr>
              <a:lnSpc>
                <a:spcPts val="4480"/>
              </a:lnSpc>
            </a:pPr>
            <a:r>
              <a:rPr lang="en-US" sz="3200">
                <a:solidFill>
                  <a:srgbClr val="DD211D"/>
                </a:solidFill>
                <a:latin typeface="Poppins Light"/>
              </a:rPr>
              <a:t>Patil Jui Dileep</a:t>
            </a:r>
          </a:p>
        </p:txBody>
      </p:sp>
      <p:grpSp>
        <p:nvGrpSpPr>
          <p:cNvPr id="3" name="Group 3"/>
          <p:cNvGrpSpPr/>
          <p:nvPr/>
        </p:nvGrpSpPr>
        <p:grpSpPr>
          <a:xfrm>
            <a:off x="2206107" y="1569211"/>
            <a:ext cx="10125016" cy="1721644"/>
            <a:chOff x="0" y="0"/>
            <a:chExt cx="13500022" cy="2295525"/>
          </a:xfrm>
        </p:grpSpPr>
        <p:sp>
          <p:nvSpPr>
            <p:cNvPr id="4" name="TextBox 4"/>
            <p:cNvSpPr txBox="1"/>
            <p:nvPr/>
          </p:nvSpPr>
          <p:spPr>
            <a:xfrm>
              <a:off x="0" y="0"/>
              <a:ext cx="13499628" cy="1446609"/>
            </a:xfrm>
            <a:prstGeom prst="rect">
              <a:avLst/>
            </a:prstGeom>
          </p:spPr>
          <p:txBody>
            <a:bodyPr lIns="0" tIns="0" rIns="0" bIns="0" rtlCol="0" anchor="t">
              <a:spAutoFit/>
            </a:bodyPr>
            <a:lstStyle/>
            <a:p>
              <a:pPr>
                <a:lnSpc>
                  <a:spcPts val="8640"/>
                </a:lnSpc>
              </a:pPr>
              <a:r>
                <a:rPr lang="en-US" sz="7200">
                  <a:solidFill>
                    <a:srgbClr val="DD211D"/>
                  </a:solidFill>
                  <a:latin typeface="Poppins Bold Bold"/>
                </a:rPr>
                <a:t>Team</a:t>
              </a:r>
              <a:r>
                <a:rPr lang="en-US" sz="7200">
                  <a:solidFill>
                    <a:srgbClr val="141414"/>
                  </a:solidFill>
                  <a:latin typeface="Poppins Bold Bold"/>
                </a:rPr>
                <a:t> Members</a:t>
              </a:r>
            </a:p>
          </p:txBody>
        </p:sp>
        <p:sp>
          <p:nvSpPr>
            <p:cNvPr id="5" name="TextBox 5"/>
            <p:cNvSpPr txBox="1"/>
            <p:nvPr/>
          </p:nvSpPr>
          <p:spPr>
            <a:xfrm>
              <a:off x="390" y="1633934"/>
              <a:ext cx="13499632" cy="661591"/>
            </a:xfrm>
            <a:prstGeom prst="rect">
              <a:avLst/>
            </a:prstGeom>
          </p:spPr>
          <p:txBody>
            <a:bodyPr lIns="0" tIns="0" rIns="0" bIns="0" rtlCol="0" anchor="t">
              <a:spAutoFit/>
            </a:bodyPr>
            <a:lstStyle/>
            <a:p>
              <a:pPr>
                <a:lnSpc>
                  <a:spcPts val="4200"/>
                </a:lnSpc>
              </a:pPr>
              <a:endParaRPr/>
            </a:p>
          </p:txBody>
        </p:sp>
      </p:grpSp>
      <p:grpSp>
        <p:nvGrpSpPr>
          <p:cNvPr id="6" name="Group 6"/>
          <p:cNvGrpSpPr/>
          <p:nvPr/>
        </p:nvGrpSpPr>
        <p:grpSpPr>
          <a:xfrm>
            <a:off x="401566" y="0"/>
            <a:ext cx="142711" cy="10287000"/>
            <a:chOff x="0" y="0"/>
            <a:chExt cx="190282" cy="13716000"/>
          </a:xfrm>
        </p:grpSpPr>
        <p:sp>
          <p:nvSpPr>
            <p:cNvPr id="7" name="AutoShape 7"/>
            <p:cNvSpPr/>
            <p:nvPr/>
          </p:nvSpPr>
          <p:spPr>
            <a:xfrm>
              <a:off x="88791" y="0"/>
              <a:ext cx="12700" cy="13716000"/>
            </a:xfrm>
            <a:prstGeom prst="rect">
              <a:avLst/>
            </a:prstGeom>
            <a:solidFill>
              <a:srgbClr val="141414"/>
            </a:solidFill>
          </p:spPr>
        </p:sp>
        <p:sp>
          <p:nvSpPr>
            <p:cNvPr id="8" name="AutoShape 8"/>
            <p:cNvSpPr/>
            <p:nvPr/>
          </p:nvSpPr>
          <p:spPr>
            <a:xfrm>
              <a:off x="0" y="5820971"/>
              <a:ext cx="190282" cy="2074059"/>
            </a:xfrm>
            <a:prstGeom prst="rect">
              <a:avLst/>
            </a:prstGeom>
            <a:solidFill>
              <a:srgbClr val="DD211D"/>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309</Words>
  <Application>Microsoft Office PowerPoint</Application>
  <PresentationFormat>Custom</PresentationFormat>
  <Paragraphs>43</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Poppins Bold Bold</vt:lpstr>
      <vt:lpstr>Arial</vt:lpstr>
      <vt:lpstr>Poppins Light Bold</vt:lpstr>
      <vt:lpstr>Poppins Light</vt:lpstr>
      <vt:lpstr>Calibri</vt:lpstr>
      <vt:lpstr>Poppins Light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Winslough Medical Center</dc:title>
  <cp:lastModifiedBy>Pratik Pathak</cp:lastModifiedBy>
  <cp:revision>2</cp:revision>
  <dcterms:created xsi:type="dcterms:W3CDTF">2006-08-16T00:00:00Z</dcterms:created>
  <dcterms:modified xsi:type="dcterms:W3CDTF">2020-11-06T16:13:46Z</dcterms:modified>
  <dc:identifier>DAEMvm5OpcA</dc:identifier>
</cp:coreProperties>
</file>

<file path=docProps/thumbnail.jpeg>
</file>